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007579833" r:id="rId3"/>
    <p:sldId id="2007579811" r:id="rId4"/>
    <p:sldId id="2007579831" r:id="rId5"/>
    <p:sldId id="2007579848" r:id="rId6"/>
    <p:sldId id="2007579865" r:id="rId7"/>
    <p:sldId id="2007579854" r:id="rId8"/>
    <p:sldId id="2007579856" r:id="rId9"/>
    <p:sldId id="2007579857" r:id="rId10"/>
    <p:sldId id="2007579859" r:id="rId11"/>
    <p:sldId id="2007579860" r:id="rId12"/>
    <p:sldId id="2007579861" r:id="rId13"/>
    <p:sldId id="2007579850" r:id="rId14"/>
    <p:sldId id="2007579851" r:id="rId15"/>
    <p:sldId id="2007579862" r:id="rId16"/>
    <p:sldId id="2007579866" r:id="rId17"/>
    <p:sldId id="2007579867" r:id="rId18"/>
    <p:sldId id="2007579868" r:id="rId19"/>
    <p:sldId id="2007579863" r:id="rId20"/>
    <p:sldId id="2007579864" r:id="rId21"/>
    <p:sldId id="2007579852" r:id="rId22"/>
    <p:sldId id="2007579841" r:id="rId23"/>
    <p:sldId id="585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93D36-5C44-47AB-9623-2AEE32E071E7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98AF7-9A44-4340-A207-20E453C3A6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65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543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032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0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156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59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31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72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98AF7-9A44-4340-A207-20E453C3A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44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98AF7-9A44-4340-A207-20E453C3A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48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98AF7-9A44-4340-A207-20E453C3A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00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2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735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77E92-2DE2-46DA-AE45-D0F7D560FE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79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3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4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44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2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98AF7-9A44-4340-A207-20E453C3A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47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4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96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98AF7-9A44-4340-A207-20E453C3A6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1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B8DDB97-B7FC-4AE5-A01F-760A0CC5E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12192000" cy="68579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BAE9F8-85EF-45E6-8EC6-BD203C7ABDCC}"/>
              </a:ext>
            </a:extLst>
          </p:cNvPr>
          <p:cNvGrpSpPr/>
          <p:nvPr userDrawn="1"/>
        </p:nvGrpSpPr>
        <p:grpSpPr>
          <a:xfrm>
            <a:off x="-96939" y="5432162"/>
            <a:ext cx="12385878" cy="1482988"/>
            <a:chOff x="-96939" y="5375012"/>
            <a:chExt cx="12385878" cy="148298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F9D2045-C60A-47D8-AA74-73B142FB24FB}"/>
                </a:ext>
              </a:extLst>
            </p:cNvPr>
            <p:cNvSpPr/>
            <p:nvPr userDrawn="1"/>
          </p:nvSpPr>
          <p:spPr>
            <a:xfrm>
              <a:off x="-29667" y="5375012"/>
              <a:ext cx="12251335" cy="1251975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60178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92000" y="960178"/>
                  </a:lnTo>
                  <a:lnTo>
                    <a:pt x="0" y="9601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50E9D3A-2D09-4551-83B5-46D46A7F82A1}"/>
                </a:ext>
              </a:extLst>
            </p:cNvPr>
            <p:cNvSpPr/>
            <p:nvPr userDrawn="1"/>
          </p:nvSpPr>
          <p:spPr>
            <a:xfrm>
              <a:off x="-96939" y="5742564"/>
              <a:ext cx="12385878" cy="1115436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  <a:gd name="connsiteX0" fmla="*/ 0 w 12192000"/>
                <a:gd name="connsiteY0" fmla="*/ 0 h 1060589"/>
                <a:gd name="connsiteX1" fmla="*/ 74452 w 12192000"/>
                <a:gd name="connsiteY1" fmla="*/ 36551 h 1060589"/>
                <a:gd name="connsiteX2" fmla="*/ 6153150 w 12192000"/>
                <a:gd name="connsiteY2" fmla="*/ 884403 h 1060589"/>
                <a:gd name="connsiteX3" fmla="*/ 12082922 w 12192000"/>
                <a:gd name="connsiteY3" fmla="*/ 101088 h 1060589"/>
                <a:gd name="connsiteX4" fmla="*/ 12192000 w 12192000"/>
                <a:gd name="connsiteY4" fmla="*/ 53819 h 1060589"/>
                <a:gd name="connsiteX5" fmla="*/ 12192000 w 12192000"/>
                <a:gd name="connsiteY5" fmla="*/ 960178 h 1060589"/>
                <a:gd name="connsiteX6" fmla="*/ 0 w 12192000"/>
                <a:gd name="connsiteY6" fmla="*/ 1060589 h 1060589"/>
                <a:gd name="connsiteX7" fmla="*/ 0 w 12192000"/>
                <a:gd name="connsiteY7" fmla="*/ 0 h 1060589"/>
                <a:gd name="connsiteX0" fmla="*/ 0 w 12192000"/>
                <a:gd name="connsiteY0" fmla="*/ 0 h 1100753"/>
                <a:gd name="connsiteX1" fmla="*/ 74452 w 12192000"/>
                <a:gd name="connsiteY1" fmla="*/ 36551 h 1100753"/>
                <a:gd name="connsiteX2" fmla="*/ 6153150 w 12192000"/>
                <a:gd name="connsiteY2" fmla="*/ 884403 h 1100753"/>
                <a:gd name="connsiteX3" fmla="*/ 12082922 w 12192000"/>
                <a:gd name="connsiteY3" fmla="*/ 101088 h 1100753"/>
                <a:gd name="connsiteX4" fmla="*/ 12192000 w 12192000"/>
                <a:gd name="connsiteY4" fmla="*/ 53819 h 1100753"/>
                <a:gd name="connsiteX5" fmla="*/ 12154155 w 12192000"/>
                <a:gd name="connsiteY5" fmla="*/ 1100753 h 1100753"/>
                <a:gd name="connsiteX6" fmla="*/ 0 w 12192000"/>
                <a:gd name="connsiteY6" fmla="*/ 1060589 h 1100753"/>
                <a:gd name="connsiteX7" fmla="*/ 0 w 12192000"/>
                <a:gd name="connsiteY7" fmla="*/ 0 h 110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100753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54155" y="1100753"/>
                  </a:lnTo>
                  <a:lnTo>
                    <a:pt x="0" y="106058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88900" dir="16200000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57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25EDC0-4DBF-40F7-A930-9595E475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7D94-E858-417B-A726-53FBF772A9ED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A6CD9-4EF2-4E8C-A4FE-3443AAEE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8FE379-EBD2-4500-9F1A-B8B0FB5F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8B71E-2500-44AE-9CAE-D060392DA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03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DC9D4C-91D0-4224-A6B1-29549476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180974-9942-497B-87C1-5E0F395D5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EBDB4D-29B7-4ABC-884C-F020F27EE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77D94-E858-417B-A726-53FBF772A9ED}" type="datetimeFigureOut">
              <a:rPr lang="zh-CN" altLang="en-US" smtClean="0"/>
              <a:t>2022/9/15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BCF16-3229-4086-96D4-67E66C9A5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E4A0D-B12C-43FE-B451-1208893EB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B71E-2500-44AE-9CAE-D060392DA6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4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56">
          <p15:clr>
            <a:srgbClr val="F26B43"/>
          </p15:clr>
        </p15:guide>
        <p15:guide id="4" orient="horz" pos="4056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904">
          <p15:clr>
            <a:srgbClr val="F26B43"/>
          </p15:clr>
        </p15:guide>
        <p15:guide id="8" orient="horz" pos="944">
          <p15:clr>
            <a:srgbClr val="F26B43"/>
          </p15:clr>
        </p15:guide>
        <p15:guide id="9" orient="horz" pos="3624">
          <p15:clr>
            <a:srgbClr val="F26B43"/>
          </p15:clr>
        </p15:guide>
        <p15:guide id="10" orient="horz" pos="35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5.sv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空心弧 33">
            <a:extLst>
              <a:ext uri="{FF2B5EF4-FFF2-40B4-BE49-F238E27FC236}">
                <a16:creationId xmlns:a16="http://schemas.microsoft.com/office/drawing/2014/main" id="{71DD3720-3AE5-4177-BA32-34549D17E0F9}"/>
              </a:ext>
            </a:extLst>
          </p:cNvPr>
          <p:cNvSpPr/>
          <p:nvPr/>
        </p:nvSpPr>
        <p:spPr>
          <a:xfrm rot="3479361">
            <a:off x="-929896" y="-866514"/>
            <a:ext cx="2545832" cy="2545826"/>
          </a:xfrm>
          <a:prstGeom prst="blockArc">
            <a:avLst>
              <a:gd name="adj1" fmla="val 10800000"/>
              <a:gd name="adj2" fmla="val 5387064"/>
              <a:gd name="adj3" fmla="val 19837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Roboto"/>
              <a:ea typeface="思源黑体 CN Light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46F9E18-CB4A-4BBA-8FD2-FAC375D197DF}"/>
              </a:ext>
            </a:extLst>
          </p:cNvPr>
          <p:cNvSpPr/>
          <p:nvPr/>
        </p:nvSpPr>
        <p:spPr>
          <a:xfrm rot="10800000">
            <a:off x="9922011" y="-1094216"/>
            <a:ext cx="4381626" cy="4343402"/>
          </a:xfrm>
          <a:custGeom>
            <a:avLst/>
            <a:gdLst>
              <a:gd name="connsiteX0" fmla="*/ 4998414 w 4998425"/>
              <a:gd name="connsiteY0" fmla="*/ 3431808 h 4836117"/>
              <a:gd name="connsiteX1" fmla="*/ 4731842 w 4998425"/>
              <a:gd name="connsiteY1" fmla="*/ 4770608 h 4836117"/>
              <a:gd name="connsiteX2" fmla="*/ 4700517 w 4998425"/>
              <a:gd name="connsiteY2" fmla="*/ 4836117 h 4836117"/>
              <a:gd name="connsiteX3" fmla="*/ 3090948 w 4998425"/>
              <a:gd name="connsiteY3" fmla="*/ 4836117 h 4836117"/>
              <a:gd name="connsiteX4" fmla="*/ 3163560 w 4998425"/>
              <a:gd name="connsiteY4" fmla="*/ 4755724 h 4836117"/>
              <a:gd name="connsiteX5" fmla="*/ 3633457 w 4998425"/>
              <a:gd name="connsiteY5" fmla="*/ 3435231 h 4836117"/>
              <a:gd name="connsiteX6" fmla="*/ 1555382 w 4998425"/>
              <a:gd name="connsiteY6" fmla="*/ 1364961 h 4836117"/>
              <a:gd name="connsiteX7" fmla="*/ 89481 w 4998425"/>
              <a:gd name="connsiteY7" fmla="*/ 1973773 h 4836117"/>
              <a:gd name="connsiteX8" fmla="*/ 0 w 4998425"/>
              <a:gd name="connsiteY8" fmla="*/ 2072344 h 4836117"/>
              <a:gd name="connsiteX9" fmla="*/ 0 w 4998425"/>
              <a:gd name="connsiteY9" fmla="*/ 375842 h 4836117"/>
              <a:gd name="connsiteX10" fmla="*/ 215883 w 4998425"/>
              <a:gd name="connsiteY10" fmla="*/ 271611 h 4836117"/>
              <a:gd name="connsiteX11" fmla="*/ 1553671 w 4998425"/>
              <a:gd name="connsiteY11" fmla="*/ 3 h 4836117"/>
              <a:gd name="connsiteX12" fmla="*/ 4998414 w 4998425"/>
              <a:gd name="connsiteY12" fmla="*/ 3431808 h 483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8425" h="4836117">
                <a:moveTo>
                  <a:pt x="4998414" y="3431808"/>
                </a:moveTo>
                <a:cubicBezTo>
                  <a:pt x="4999604" y="3906410"/>
                  <a:pt x="4904632" y="4358831"/>
                  <a:pt x="4731842" y="4770608"/>
                </a:cubicBezTo>
                <a:lnTo>
                  <a:pt x="4700517" y="4836117"/>
                </a:lnTo>
                <a:lnTo>
                  <a:pt x="3090948" y="4836117"/>
                </a:lnTo>
                <a:lnTo>
                  <a:pt x="3163560" y="4755724"/>
                </a:lnTo>
                <a:cubicBezTo>
                  <a:pt x="3458312" y="4396330"/>
                  <a:pt x="3634714" y="3936271"/>
                  <a:pt x="3633457" y="3435231"/>
                </a:cubicBezTo>
                <a:cubicBezTo>
                  <a:pt x="3630584" y="2289996"/>
                  <a:pt x="2700620" y="1363525"/>
                  <a:pt x="1555382" y="1364961"/>
                </a:cubicBezTo>
                <a:cubicBezTo>
                  <a:pt x="982763" y="1365679"/>
                  <a:pt x="464545" y="1598239"/>
                  <a:pt x="89481" y="1973773"/>
                </a:cubicBezTo>
                <a:lnTo>
                  <a:pt x="0" y="2072344"/>
                </a:lnTo>
                <a:lnTo>
                  <a:pt x="0" y="375842"/>
                </a:lnTo>
                <a:lnTo>
                  <a:pt x="215883" y="271611"/>
                </a:lnTo>
                <a:cubicBezTo>
                  <a:pt x="627008" y="97272"/>
                  <a:pt x="1079067" y="598"/>
                  <a:pt x="1553671" y="3"/>
                </a:cubicBezTo>
                <a:cubicBezTo>
                  <a:pt x="3452086" y="-2378"/>
                  <a:pt x="4993651" y="1533397"/>
                  <a:pt x="4998414" y="343180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  <a:alpha val="0"/>
                </a:schemeClr>
              </a:gs>
              <a:gs pos="0">
                <a:schemeClr val="accent1">
                  <a:alpha val="4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Roboto"/>
              <a:ea typeface="思源黑体 CN Light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DE2C8E6-2668-4FE3-9EC6-13DA0F1A2F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36" b="9550"/>
          <a:stretch/>
        </p:blipFill>
        <p:spPr>
          <a:xfrm>
            <a:off x="255291" y="145286"/>
            <a:ext cx="11681417" cy="6772781"/>
          </a:xfrm>
          <a:prstGeom prst="rect">
            <a:avLst/>
          </a:prstGeom>
        </p:spPr>
      </p:pic>
      <p:sp>
        <p:nvSpPr>
          <p:cNvPr id="10" name="PA_文本框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3D262963-0086-4EEA-8821-6999F989BA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13866" y="2898254"/>
            <a:ext cx="11681417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4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基于</a:t>
            </a:r>
            <a:r>
              <a:rPr lang="en-US" altLang="zh-CN" sz="4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YOLOv5</a:t>
            </a:r>
            <a:r>
              <a:rPr lang="zh-CN" altLang="en-US" sz="4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和</a:t>
            </a:r>
            <a:r>
              <a:rPr lang="en-US" altLang="zh-CN" sz="4800" b="1" dirty="0" err="1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Deepsort</a:t>
            </a:r>
            <a:r>
              <a:rPr lang="zh-CN" altLang="en-US" sz="4800" b="1" dirty="0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的物体与跟踪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8709621-F42A-425B-BA58-31AD98BBB8F0}"/>
              </a:ext>
            </a:extLst>
          </p:cNvPr>
          <p:cNvSpPr/>
          <p:nvPr/>
        </p:nvSpPr>
        <p:spPr>
          <a:xfrm>
            <a:off x="0" y="5146198"/>
            <a:ext cx="12192000" cy="1768953"/>
          </a:xfrm>
          <a:custGeom>
            <a:avLst/>
            <a:gdLst>
              <a:gd name="connsiteX0" fmla="*/ 6096000 w 12192000"/>
              <a:gd name="connsiteY0" fmla="*/ 0 h 1768953"/>
              <a:gd name="connsiteX1" fmla="*/ 12009374 w 12192000"/>
              <a:gd name="connsiteY1" fmla="*/ 1340086 h 1768953"/>
              <a:gd name="connsiteX2" fmla="*/ 12192000 w 12192000"/>
              <a:gd name="connsiteY2" fmla="*/ 1439950 h 1768953"/>
              <a:gd name="connsiteX3" fmla="*/ 12192000 w 12192000"/>
              <a:gd name="connsiteY3" fmla="*/ 1768953 h 1768953"/>
              <a:gd name="connsiteX4" fmla="*/ 0 w 12192000"/>
              <a:gd name="connsiteY4" fmla="*/ 1768953 h 1768953"/>
              <a:gd name="connsiteX5" fmla="*/ 0 w 12192000"/>
              <a:gd name="connsiteY5" fmla="*/ 1439950 h 1768953"/>
              <a:gd name="connsiteX6" fmla="*/ 182626 w 12192000"/>
              <a:gd name="connsiteY6" fmla="*/ 1340086 h 1768953"/>
              <a:gd name="connsiteX7" fmla="*/ 6096000 w 12192000"/>
              <a:gd name="connsiteY7" fmla="*/ 0 h 176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68953">
                <a:moveTo>
                  <a:pt x="6096000" y="0"/>
                </a:moveTo>
                <a:cubicBezTo>
                  <a:pt x="8342239" y="0"/>
                  <a:pt x="10402408" y="502907"/>
                  <a:pt x="12009374" y="1340086"/>
                </a:cubicBezTo>
                <a:lnTo>
                  <a:pt x="12192000" y="1439950"/>
                </a:lnTo>
                <a:lnTo>
                  <a:pt x="12192000" y="1768953"/>
                </a:lnTo>
                <a:lnTo>
                  <a:pt x="0" y="1768953"/>
                </a:lnTo>
                <a:lnTo>
                  <a:pt x="0" y="1439950"/>
                </a:lnTo>
                <a:lnTo>
                  <a:pt x="182626" y="1340086"/>
                </a:lnTo>
                <a:cubicBezTo>
                  <a:pt x="1789593" y="502907"/>
                  <a:pt x="3849761" y="0"/>
                  <a:pt x="6096000" y="0"/>
                </a:cubicBez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A132F70-FBC2-4D03-B50E-EB683C067A13}"/>
              </a:ext>
            </a:extLst>
          </p:cNvPr>
          <p:cNvGrpSpPr/>
          <p:nvPr/>
        </p:nvGrpSpPr>
        <p:grpSpPr>
          <a:xfrm>
            <a:off x="-96939" y="5470262"/>
            <a:ext cx="12385878" cy="1482988"/>
            <a:chOff x="-96939" y="5375012"/>
            <a:chExt cx="12385878" cy="1482988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B8F990D-FF1E-43FF-8493-4A7F6CE43626}"/>
                </a:ext>
              </a:extLst>
            </p:cNvPr>
            <p:cNvSpPr/>
            <p:nvPr/>
          </p:nvSpPr>
          <p:spPr>
            <a:xfrm>
              <a:off x="-29667" y="5375012"/>
              <a:ext cx="12251335" cy="1251975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60178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92000" y="960178"/>
                  </a:lnTo>
                  <a:lnTo>
                    <a:pt x="0" y="9601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8688C9F-BAC6-4181-81FA-66B846429404}"/>
                </a:ext>
              </a:extLst>
            </p:cNvPr>
            <p:cNvSpPr/>
            <p:nvPr/>
          </p:nvSpPr>
          <p:spPr>
            <a:xfrm>
              <a:off x="-96939" y="5742564"/>
              <a:ext cx="12385878" cy="1115436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  <a:gd name="connsiteX0" fmla="*/ 0 w 12192000"/>
                <a:gd name="connsiteY0" fmla="*/ 0 h 1060589"/>
                <a:gd name="connsiteX1" fmla="*/ 74452 w 12192000"/>
                <a:gd name="connsiteY1" fmla="*/ 36551 h 1060589"/>
                <a:gd name="connsiteX2" fmla="*/ 6153150 w 12192000"/>
                <a:gd name="connsiteY2" fmla="*/ 884403 h 1060589"/>
                <a:gd name="connsiteX3" fmla="*/ 12082922 w 12192000"/>
                <a:gd name="connsiteY3" fmla="*/ 101088 h 1060589"/>
                <a:gd name="connsiteX4" fmla="*/ 12192000 w 12192000"/>
                <a:gd name="connsiteY4" fmla="*/ 53819 h 1060589"/>
                <a:gd name="connsiteX5" fmla="*/ 12192000 w 12192000"/>
                <a:gd name="connsiteY5" fmla="*/ 960178 h 1060589"/>
                <a:gd name="connsiteX6" fmla="*/ 0 w 12192000"/>
                <a:gd name="connsiteY6" fmla="*/ 1060589 h 1060589"/>
                <a:gd name="connsiteX7" fmla="*/ 0 w 12192000"/>
                <a:gd name="connsiteY7" fmla="*/ 0 h 1060589"/>
                <a:gd name="connsiteX0" fmla="*/ 0 w 12192000"/>
                <a:gd name="connsiteY0" fmla="*/ 0 h 1100753"/>
                <a:gd name="connsiteX1" fmla="*/ 74452 w 12192000"/>
                <a:gd name="connsiteY1" fmla="*/ 36551 h 1100753"/>
                <a:gd name="connsiteX2" fmla="*/ 6153150 w 12192000"/>
                <a:gd name="connsiteY2" fmla="*/ 884403 h 1100753"/>
                <a:gd name="connsiteX3" fmla="*/ 12082922 w 12192000"/>
                <a:gd name="connsiteY3" fmla="*/ 101088 h 1100753"/>
                <a:gd name="connsiteX4" fmla="*/ 12192000 w 12192000"/>
                <a:gd name="connsiteY4" fmla="*/ 53819 h 1100753"/>
                <a:gd name="connsiteX5" fmla="*/ 12154155 w 12192000"/>
                <a:gd name="connsiteY5" fmla="*/ 1100753 h 1100753"/>
                <a:gd name="connsiteX6" fmla="*/ 0 w 12192000"/>
                <a:gd name="connsiteY6" fmla="*/ 1060589 h 1100753"/>
                <a:gd name="connsiteX7" fmla="*/ 0 w 12192000"/>
                <a:gd name="connsiteY7" fmla="*/ 0 h 110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100753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54155" y="1100753"/>
                  </a:lnTo>
                  <a:lnTo>
                    <a:pt x="0" y="106058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88900" dir="16200000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5EE779-051D-47DE-AAE6-CCE96A1E0B86}"/>
              </a:ext>
            </a:extLst>
          </p:cNvPr>
          <p:cNvGrpSpPr/>
          <p:nvPr/>
        </p:nvGrpSpPr>
        <p:grpSpPr>
          <a:xfrm>
            <a:off x="4206628" y="3847225"/>
            <a:ext cx="3682052" cy="307777"/>
            <a:chOff x="3985670" y="3732925"/>
            <a:chExt cx="3682052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5456BEF-40BF-44C2-9FD5-C5E549825F55}"/>
                </a:ext>
              </a:extLst>
            </p:cNvPr>
            <p:cNvSpPr txBox="1"/>
            <p:nvPr/>
          </p:nvSpPr>
          <p:spPr>
            <a:xfrm>
              <a:off x="3985670" y="373292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导师：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B5A2E44-CE1D-4190-831D-3B0CA6FF9146}"/>
                </a:ext>
              </a:extLst>
            </p:cNvPr>
            <p:cNvSpPr txBox="1"/>
            <p:nvPr/>
          </p:nvSpPr>
          <p:spPr>
            <a:xfrm>
              <a:off x="5226234" y="373292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答辩人：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EED259-B4CD-4C95-86B2-96F8BBFDA31D}"/>
                </a:ext>
              </a:extLst>
            </p:cNvPr>
            <p:cNvSpPr txBox="1"/>
            <p:nvPr/>
          </p:nvSpPr>
          <p:spPr>
            <a:xfrm>
              <a:off x="6585374" y="3732925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专业：</a:t>
              </a:r>
              <a:r>
                <a:rPr lang="zh-CN" altLang="en-US" sz="1400" b="1" kern="0" dirty="0">
                  <a:solidFill>
                    <a:prstClr val="white">
                      <a:lumMod val="95000"/>
                    </a:prstClr>
                  </a:solidFill>
                  <a:latin typeface="+mn-ea"/>
                </a:rPr>
                <a:t>电气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33" name="图形 32">
            <a:extLst>
              <a:ext uri="{FF2B5EF4-FFF2-40B4-BE49-F238E27FC236}">
                <a16:creationId xmlns:a16="http://schemas.microsoft.com/office/drawing/2014/main" id="{09902D45-097E-4A76-84B2-2F1C820BE9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487" y="1907853"/>
            <a:ext cx="1327026" cy="995269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F4910D-28B4-4A1E-A7E9-C0B19E333D8F}"/>
              </a:ext>
            </a:extLst>
          </p:cNvPr>
          <p:cNvGrpSpPr/>
          <p:nvPr/>
        </p:nvGrpSpPr>
        <p:grpSpPr>
          <a:xfrm>
            <a:off x="2221415" y="1432881"/>
            <a:ext cx="706119" cy="874397"/>
            <a:chOff x="850900" y="1371600"/>
            <a:chExt cx="706119" cy="874397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70000"/>
                </a:schemeClr>
              </a:gs>
            </a:gsLst>
            <a:lin ang="13200000" scaled="0"/>
          </a:gra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0E3A3B7-49B3-439D-80B5-6900F2544D07}"/>
                </a:ext>
              </a:extLst>
            </p:cNvPr>
            <p:cNvGrpSpPr/>
            <p:nvPr/>
          </p:nvGrpSpPr>
          <p:grpSpPr>
            <a:xfrm>
              <a:off x="8509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45512FC-2958-4AA8-8D15-942F6A6696F4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A0C7330-5725-49F3-BC79-E77AE5236458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B19E363-1850-4B97-8819-AC52EBAA934E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CA0BE5B-358C-4327-97DF-9A7A9EB49033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1CAF8618-93D5-4304-9DD7-A8CD1F9B9DC9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A04AD79D-1393-4314-B505-EA2B6EF749FE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64BD1CB-9319-4AD5-BCE7-7A901C9C248D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7CC91C3-E138-438C-90AF-135528FF478C}"/>
                </a:ext>
              </a:extLst>
            </p:cNvPr>
            <p:cNvGrpSpPr/>
            <p:nvPr/>
          </p:nvGrpSpPr>
          <p:grpSpPr>
            <a:xfrm>
              <a:off x="10160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25E7577-71DE-4CB2-844E-1E5EF76CFBBC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66F06C0D-B38F-49F5-AF08-88F8BC142B48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4DE35C3-2737-48DC-8535-03899BEB109B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259D006-1B70-4E41-853A-E218F538D2AA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C49A0A6-2B15-409A-A77A-125C9DBCAE19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F99A89A2-798D-4BF1-B0EE-648BC0C4774C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F616416-5298-4D68-8D8D-621A15647E4C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2951671-9BBA-4E63-9DA6-8011B87A2776}"/>
                </a:ext>
              </a:extLst>
            </p:cNvPr>
            <p:cNvGrpSpPr/>
            <p:nvPr/>
          </p:nvGrpSpPr>
          <p:grpSpPr>
            <a:xfrm>
              <a:off x="11811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DF41D17-0DA6-477F-AED4-4B08172704AA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79706D4-D439-4E44-BFB6-3F1F1DDAB7C5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7DF87A0E-BD27-4E4D-B6F4-0DAD326531D8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AF4CE46-F0C7-4E40-B01C-94786452A7FF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F602D166-AB4A-4DB6-B398-755D387DACB3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6E8E280C-2CEF-464A-ACBE-FE950C454F28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8E20A09-C057-49B4-AC66-D095A87F9E7B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56AE36D-714B-4740-98BE-1426B7662033}"/>
                </a:ext>
              </a:extLst>
            </p:cNvPr>
            <p:cNvGrpSpPr/>
            <p:nvPr/>
          </p:nvGrpSpPr>
          <p:grpSpPr>
            <a:xfrm>
              <a:off x="13462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9EEFBE7B-A04B-41DE-8451-38429E327C4B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48E7C6E-DA89-49D9-8D44-F595ADE0EA12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D6C827E-8E5D-400A-8F7E-FA54AF0E2C85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47AE638-3FEE-45F5-9B55-5DA028992951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C2FF212-A26D-4681-8504-C0902B9384C5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CA4A9F-B2E0-405F-ADE9-4699842399A0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1FEABB9B-570A-4D95-A97E-0C3E97DD09F1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889F950-477B-4CDD-937A-374BDFCA029A}"/>
                </a:ext>
              </a:extLst>
            </p:cNvPr>
            <p:cNvGrpSpPr/>
            <p:nvPr/>
          </p:nvGrpSpPr>
          <p:grpSpPr>
            <a:xfrm>
              <a:off x="15113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E4BD70EF-463D-4E6A-9345-5C9044CC70D3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E9847EC-67F9-45B1-8CD3-CF80E6DBAF60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052C6E9-D8F9-4029-8592-B0E27D028D1E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D1940BD-544D-425B-9FE7-F0C1DB88B055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9ECCAA3-ECC5-4A63-8145-B63C48FE5C9C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21A53B54-80BA-4FFE-BCB6-991C8B0EF8D4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F8F8154-E5D1-409E-99F6-878B63475FEA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B69DAF-EDE9-41E7-8530-58FE0D615F4D}"/>
              </a:ext>
            </a:extLst>
          </p:cNvPr>
          <p:cNvGrpSpPr/>
          <p:nvPr/>
        </p:nvGrpSpPr>
        <p:grpSpPr>
          <a:xfrm flipH="1">
            <a:off x="10034540" y="4623834"/>
            <a:ext cx="506460" cy="627156"/>
            <a:chOff x="850900" y="1371600"/>
            <a:chExt cx="706119" cy="874397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70000"/>
                </a:schemeClr>
              </a:gs>
            </a:gsLst>
            <a:lin ang="13200000" scaled="0"/>
          </a:gradFill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4B25072-42EA-4D21-A308-AC980B99CCF0}"/>
                </a:ext>
              </a:extLst>
            </p:cNvPr>
            <p:cNvGrpSpPr/>
            <p:nvPr/>
          </p:nvGrpSpPr>
          <p:grpSpPr>
            <a:xfrm>
              <a:off x="8509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AE1D5DA6-3DC1-4963-A4ED-F9BF12A94861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8AFD625-F3B3-446A-89D3-5B63F6C97C57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04E00F51-9A3D-40FE-85A7-634FAAB13D1E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9923C62A-29D8-493B-92D3-E154B2CF6A62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DD487D9E-EF67-42CA-83FC-6B58C7CA49B0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6F90BC81-D1E2-4ABA-AACB-14B87BCA9256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F67D8100-E51A-4F0C-AC52-C8A12C05D91E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DCF275D-894C-455A-9052-D4B507AB56CF}"/>
                </a:ext>
              </a:extLst>
            </p:cNvPr>
            <p:cNvGrpSpPr/>
            <p:nvPr/>
          </p:nvGrpSpPr>
          <p:grpSpPr>
            <a:xfrm>
              <a:off x="10160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2EDA5F8-9424-424D-A683-A2599768221E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768526BF-C03D-4512-B30A-F968A106E171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16BC90A5-75DB-44A2-96EE-791FEA9D1CE0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904A0E1F-51CA-48E5-BB60-B755148ABD09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C9309C61-F3B3-469D-9ACC-A1379B19F31E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9FBEA392-0B1B-4785-B50F-832BECB6D881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E7897276-B799-43A4-8330-25B726D27FF0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E232303-E531-4D42-898D-5B3575921A2E}"/>
                </a:ext>
              </a:extLst>
            </p:cNvPr>
            <p:cNvGrpSpPr/>
            <p:nvPr/>
          </p:nvGrpSpPr>
          <p:grpSpPr>
            <a:xfrm>
              <a:off x="11811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23C1B3F-F03E-4A37-B8BC-086D078CEF91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E781B9E4-5EBA-4947-B585-094D80D800A0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375E5C2-743D-424A-853C-59F28358F6A0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373F2D24-DBDB-47A3-823D-63BA9E14BA5D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A518991-CE30-4549-9379-4B2650C31402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C5F4BCAC-DD5A-4B88-A5E9-37748153F6F0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36700D31-3B38-4189-B749-88BDBF3D3AEA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4D6266F-63C6-4E5B-BC2A-F9672F23D033}"/>
                </a:ext>
              </a:extLst>
            </p:cNvPr>
            <p:cNvGrpSpPr/>
            <p:nvPr/>
          </p:nvGrpSpPr>
          <p:grpSpPr>
            <a:xfrm>
              <a:off x="13462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3005E9F-7A75-4FD1-BFEB-83AAE2903F40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1CC12989-F45B-43CB-8C57-D7BA40210398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D626733-0F20-4AD3-945A-8420B9539E21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C312644F-7B27-4AB3-8873-D40B14998223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1903BC8F-97BE-4CFD-AAEE-6B88EFE9E5BD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F85B333-F752-4CF5-860E-64DDF82F2DC7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1FD15393-DC79-4973-848D-7C2B2D47285C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E0687FB-EF38-48F0-AC93-E54D7F3657AD}"/>
                </a:ext>
              </a:extLst>
            </p:cNvPr>
            <p:cNvGrpSpPr/>
            <p:nvPr/>
          </p:nvGrpSpPr>
          <p:grpSpPr>
            <a:xfrm>
              <a:off x="15113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85A4A865-7D91-4BD8-8D6F-F5CDC64FBB97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CF7927A3-E205-473A-B8DF-77725424BAAC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842EED1-283A-42B6-A18B-5EA359B24BFD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B1763B38-ED1E-4591-B6B8-6482A0D13312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F647E3F9-F78E-4411-99B0-3E7152FB29E8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7A2B8459-1F42-4A2A-AB6A-30F09C943C6C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430C5547-C7B8-42DA-A249-C3E882AE88A5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30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447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en-US" altLang="zh-CN" sz="3600" b="1" kern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latin typeface="Times New Roman" panose="02020603050405020304" pitchFamily="18" charset="0"/>
            </a:endParaRPr>
          </a:p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870910"/>
            <a:ext cx="4780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    视频检测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432D94-6E0B-49D9-9648-EC8DD3096097}"/>
              </a:ext>
            </a:extLst>
          </p:cNvPr>
          <p:cNvSpPr/>
          <p:nvPr/>
        </p:nvSpPr>
        <p:spPr>
          <a:xfrm>
            <a:off x="1151333" y="1223579"/>
            <a:ext cx="3127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3.2GUI</a:t>
            </a:r>
            <a:r>
              <a:rPr lang="zh-CN" altLang="en-US" sz="2800" dirty="0">
                <a:solidFill>
                  <a:srgbClr val="000000"/>
                </a:solidFill>
              </a:rPr>
              <a:t>界面的制作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B5A467-443B-457F-8EA5-B0E5CFC3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29" y="2456686"/>
            <a:ext cx="3249983" cy="36830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7864B4-B0B6-48F1-B28B-CC211896D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849" y="1927485"/>
            <a:ext cx="3743475" cy="4242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BDADF1-C952-4809-933E-7565856E8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832" y="1438482"/>
            <a:ext cx="4148453" cy="47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447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en-US" altLang="zh-CN" sz="3600" b="1" kern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latin typeface="Times New Roman" panose="02020603050405020304" pitchFamily="18" charset="0"/>
            </a:endParaRPr>
          </a:p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870910"/>
            <a:ext cx="4780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    摄像头检测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432D94-6E0B-49D9-9648-EC8DD3096097}"/>
              </a:ext>
            </a:extLst>
          </p:cNvPr>
          <p:cNvSpPr/>
          <p:nvPr/>
        </p:nvSpPr>
        <p:spPr>
          <a:xfrm>
            <a:off x="1151333" y="1223579"/>
            <a:ext cx="3127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3.2GUI</a:t>
            </a:r>
            <a:r>
              <a:rPr lang="zh-CN" altLang="en-US" sz="2800" dirty="0">
                <a:solidFill>
                  <a:srgbClr val="000000"/>
                </a:solidFill>
              </a:rPr>
              <a:t>界面的制作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A4C294-8FB6-3204-4792-8AAA2FF16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6" y="2332575"/>
            <a:ext cx="5814514" cy="4240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A90530-BE23-492F-CAC9-E45C798CF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15" y="2332575"/>
            <a:ext cx="5814514" cy="42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447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en-US" altLang="zh-CN" sz="3600" b="1" kern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latin typeface="Times New Roman" panose="02020603050405020304" pitchFamily="18" charset="0"/>
            </a:endParaRPr>
          </a:p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697112" y="2004349"/>
            <a:ext cx="47808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Deepsort</a:t>
            </a:r>
            <a:r>
              <a:rPr lang="zh-CN" altLang="zh-CN" dirty="0"/>
              <a:t>的前身是</a:t>
            </a:r>
            <a:r>
              <a:rPr lang="en-US" altLang="zh-CN" dirty="0"/>
              <a:t>sort</a:t>
            </a:r>
            <a:r>
              <a:rPr lang="zh-CN" altLang="zh-CN" dirty="0"/>
              <a:t>算法，</a:t>
            </a:r>
            <a:r>
              <a:rPr lang="en-US" altLang="zh-CN" dirty="0"/>
              <a:t>SORT</a:t>
            </a:r>
            <a:r>
              <a:rPr lang="zh-CN" altLang="en-US" dirty="0"/>
              <a:t>算法的思路是将目标检测算法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YOLO)</a:t>
            </a:r>
            <a:r>
              <a:rPr lang="zh-CN" altLang="en-US" dirty="0"/>
              <a:t>得到的检测框与预测的跟踪框的</a:t>
            </a:r>
            <a:r>
              <a:rPr lang="en-US" altLang="zh-CN" dirty="0" err="1"/>
              <a:t>iou</a:t>
            </a:r>
            <a:r>
              <a:rPr lang="en-US" altLang="zh-CN" dirty="0"/>
              <a:t>(</a:t>
            </a:r>
            <a:r>
              <a:rPr lang="zh-CN" altLang="en-US" dirty="0"/>
              <a:t>交并比</a:t>
            </a:r>
            <a:r>
              <a:rPr lang="en-US" altLang="zh-CN" dirty="0"/>
              <a:t>)</a:t>
            </a:r>
            <a:r>
              <a:rPr lang="zh-CN" altLang="en-US" dirty="0"/>
              <a:t>输入到匈牙利算法中进行线性分配来关联帧间 </a:t>
            </a:r>
            <a:r>
              <a:rPr lang="en-US" altLang="zh-CN" dirty="0"/>
              <a:t>ID</a:t>
            </a:r>
            <a:r>
              <a:rPr lang="zh-CN" altLang="en-US" dirty="0"/>
              <a:t>。而</a:t>
            </a:r>
            <a:r>
              <a:rPr lang="en-US" altLang="zh-CN" dirty="0" err="1"/>
              <a:t>DeepSORT</a:t>
            </a:r>
            <a:r>
              <a:rPr lang="zh-CN" altLang="en-US" dirty="0"/>
              <a:t>算法则是将目标的外观信息加入到帧间匹配的计算中，这样在目标被遮挡但后续再次出现的情况下，还能正确匹配这个</a:t>
            </a:r>
            <a:r>
              <a:rPr lang="en-US" altLang="zh-CN" dirty="0"/>
              <a:t>ID</a:t>
            </a:r>
            <a:r>
              <a:rPr lang="zh-CN" altLang="en-US" dirty="0"/>
              <a:t>，从而减少</a:t>
            </a:r>
            <a:r>
              <a:rPr lang="en-US" altLang="zh-CN" dirty="0"/>
              <a:t>ID</a:t>
            </a:r>
            <a:r>
              <a:rPr lang="zh-CN" altLang="en-US" dirty="0"/>
              <a:t>的切换，达到持续跟踪的目的。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045D79-D559-487A-BBB3-F7D7C4D2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117" y="1401257"/>
            <a:ext cx="6115795" cy="38345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1432D94-6E0B-49D9-9648-EC8DD3096097}"/>
              </a:ext>
            </a:extLst>
          </p:cNvPr>
          <p:cNvSpPr/>
          <p:nvPr/>
        </p:nvSpPr>
        <p:spPr>
          <a:xfrm>
            <a:off x="815368" y="1321359"/>
            <a:ext cx="4791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3.3Deepsort</a:t>
            </a:r>
            <a:r>
              <a:rPr lang="zh-CN" altLang="en-US" sz="2800" dirty="0">
                <a:solidFill>
                  <a:srgbClr val="000000"/>
                </a:solidFill>
              </a:rPr>
              <a:t>物体跟踪的实现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447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en-US" altLang="zh-CN" sz="3600" b="1" kern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latin typeface="Times New Roman" panose="02020603050405020304" pitchFamily="18" charset="0"/>
            </a:endParaRPr>
          </a:p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697112" y="1894922"/>
            <a:ext cx="109048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Deepsort</a:t>
            </a:r>
            <a:r>
              <a:rPr lang="zh-CN" altLang="en-US" dirty="0"/>
              <a:t>在搭建完</a:t>
            </a:r>
            <a:r>
              <a:rPr lang="en-US" altLang="zh-CN" dirty="0"/>
              <a:t>YOLO</a:t>
            </a:r>
            <a:r>
              <a:rPr lang="zh-CN" altLang="en-US" dirty="0"/>
              <a:t>的环境后，除了导入个别库外，基本不用再进行其他配置。</a:t>
            </a:r>
            <a:endParaRPr lang="en-US" altLang="zh-CN" dirty="0"/>
          </a:p>
          <a:p>
            <a:r>
              <a:rPr lang="en-US" altLang="zh-CN" dirty="0" err="1"/>
              <a:t>Deepsort</a:t>
            </a:r>
            <a:r>
              <a:rPr lang="zh-CN" altLang="en-US" dirty="0"/>
              <a:t>代码分为三个部分：</a:t>
            </a:r>
          </a:p>
          <a:p>
            <a:r>
              <a:rPr lang="zh-CN" altLang="en-US" dirty="0"/>
              <a:t>目标追踪的相关代码和权重；目标检测相关代码和权重，该部分代码可直接使用</a:t>
            </a:r>
            <a:r>
              <a:rPr lang="en-US" altLang="zh-CN" dirty="0"/>
              <a:t>YOLOv5</a:t>
            </a:r>
            <a:r>
              <a:rPr lang="zh-CN" altLang="en-US" dirty="0"/>
              <a:t>目标检测算法；以及调用检测和追踪代码相关</a:t>
            </a:r>
            <a:r>
              <a:rPr lang="en-US" altLang="zh-CN" dirty="0" err="1"/>
              <a:t>py</a:t>
            </a:r>
            <a:r>
              <a:rPr lang="zh-CN" altLang="en-US" dirty="0"/>
              <a:t>文件。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432D94-6E0B-49D9-9648-EC8DD3096097}"/>
              </a:ext>
            </a:extLst>
          </p:cNvPr>
          <p:cNvSpPr/>
          <p:nvPr/>
        </p:nvSpPr>
        <p:spPr>
          <a:xfrm>
            <a:off x="815368" y="1262932"/>
            <a:ext cx="4791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3.3Deepsort</a:t>
            </a:r>
            <a:r>
              <a:rPr lang="zh-CN" altLang="en-US" sz="2800" dirty="0">
                <a:solidFill>
                  <a:srgbClr val="000000"/>
                </a:solidFill>
              </a:rPr>
              <a:t>物体跟踪的实现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FB88B6-2773-4FF0-BAC3-6C5FAB43F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12" y="3110039"/>
            <a:ext cx="6133727" cy="31587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99807B-F43F-2F31-C128-161EFCDB1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39" y="2785710"/>
            <a:ext cx="4771135" cy="38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四、项目结果展示及存在问题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zh-CN" dirty="0"/>
              <a:t>本项目能在设计的</a:t>
            </a:r>
            <a:r>
              <a:rPr lang="en-US" altLang="zh-CN" dirty="0"/>
              <a:t>GUI</a:t>
            </a:r>
            <a:r>
              <a:rPr lang="zh-CN" altLang="zh-CN" dirty="0"/>
              <a:t>界面中实时展示图片检测、视频检测和摄像头检测画面等界面。采用</a:t>
            </a:r>
            <a:r>
              <a:rPr lang="en-US" altLang="zh-CN" dirty="0"/>
              <a:t>coco</a:t>
            </a:r>
            <a:r>
              <a:rPr lang="zh-CN" altLang="zh-CN" dirty="0"/>
              <a:t>训练集进行物体检测，最终实现可识别人、自行车、摩托车等八十钟不同类型的物品，训练精度与拍摄物体清晰度有关，当物体离电脑摄像头较近且清晰时，检测精度在百分之八十甚至百分之九十左右，已达到所需要求。加入</a:t>
            </a:r>
            <a:r>
              <a:rPr lang="en-US" altLang="zh-CN" dirty="0" err="1"/>
              <a:t>deepsort</a:t>
            </a:r>
            <a:r>
              <a:rPr lang="zh-CN" altLang="zh-CN" dirty="0"/>
              <a:t>算法后，</a:t>
            </a:r>
            <a:r>
              <a:rPr lang="zh-CN" altLang="en-US" dirty="0"/>
              <a:t>因与</a:t>
            </a:r>
            <a:r>
              <a:rPr lang="en-US" altLang="zh-CN" dirty="0"/>
              <a:t>yolov5</a:t>
            </a:r>
            <a:r>
              <a:rPr lang="zh-CN" altLang="en-US" dirty="0"/>
              <a:t>的版本不匹配，导致未能成功运行，重新下载适配的</a:t>
            </a:r>
            <a:r>
              <a:rPr lang="en-US" altLang="zh-CN" dirty="0"/>
              <a:t>yolov5</a:t>
            </a:r>
            <a:r>
              <a:rPr lang="zh-CN" altLang="en-US" dirty="0"/>
              <a:t>后实现了</a:t>
            </a:r>
            <a:r>
              <a:rPr lang="zh-CN" altLang="zh-CN" dirty="0"/>
              <a:t>不同物体</a:t>
            </a:r>
            <a:r>
              <a:rPr lang="en-US" altLang="zh-CN" dirty="0"/>
              <a:t>ID</a:t>
            </a:r>
            <a:r>
              <a:rPr lang="zh-CN" altLang="en-US" dirty="0"/>
              <a:t>的分配</a:t>
            </a:r>
            <a:r>
              <a:rPr lang="zh-CN" altLang="zh-CN" dirty="0"/>
              <a:t>，且</a:t>
            </a:r>
            <a:r>
              <a:rPr lang="zh-CN" altLang="en-US" dirty="0"/>
              <a:t>实验发现</a:t>
            </a:r>
            <a:r>
              <a:rPr lang="zh-CN" altLang="zh-CN" dirty="0"/>
              <a:t>发生遮挡时</a:t>
            </a:r>
            <a:r>
              <a:rPr lang="en-US" altLang="zh-CN" dirty="0"/>
              <a:t>ID</a:t>
            </a:r>
            <a:r>
              <a:rPr lang="zh-CN" altLang="zh-CN" dirty="0"/>
              <a:t>不变。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BF6038-30AD-A111-F1FD-4CE52DC86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12" y="2669449"/>
            <a:ext cx="4907611" cy="39162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0061E9-1DF5-935A-A56E-D56DAB211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5" y="2669449"/>
            <a:ext cx="5370117" cy="39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9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五、自己的尝试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在项目完成后，由于使用的是网上训练好的权重，于是我们准备尝试使用自己的训练集。。。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17BEF6-4766-46A8-9E28-DC3194A446A2}"/>
              </a:ext>
            </a:extLst>
          </p:cNvPr>
          <p:cNvSpPr txBox="1"/>
          <p:nvPr/>
        </p:nvSpPr>
        <p:spPr>
          <a:xfrm>
            <a:off x="1771381" y="1747509"/>
            <a:ext cx="2915550" cy="36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algn="just">
              <a:lnSpc>
                <a:spcPct val="175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下载图片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EDA580-9120-4922-A98A-40A26FCAE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992" y="2300405"/>
            <a:ext cx="2654328" cy="36234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ACF793-7FAE-43ED-9E34-F1BA721800D5}"/>
              </a:ext>
            </a:extLst>
          </p:cNvPr>
          <p:cNvSpPr/>
          <p:nvPr/>
        </p:nvSpPr>
        <p:spPr>
          <a:xfrm>
            <a:off x="5384822" y="1838452"/>
            <a:ext cx="57188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做数据的准备工作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80000" algn="just"/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|--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VOC2022</a:t>
            </a:r>
            <a:br>
              <a:rPr lang="en-US" altLang="zh-CN" dirty="0"/>
            </a:br>
            <a:r>
              <a:rPr lang="en-US" altLang="zh-CN" dirty="0"/>
              <a:t>||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--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JPEGImages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 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存放需要打标签的图片文件</a:t>
            </a:r>
            <a:br>
              <a:rPr lang="zh-CN" altLang="en-US" dirty="0"/>
            </a:br>
            <a:r>
              <a:rPr lang="en-US" altLang="zh-CN" dirty="0"/>
              <a:t>||--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Annotations 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存放标注的标签文件</a:t>
            </a:r>
            <a:br>
              <a:rPr lang="zh-CN" altLang="en-US" dirty="0"/>
            </a:br>
            <a:r>
              <a:rPr lang="en-US" altLang="zh-CN" dirty="0"/>
              <a:t>||--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predefined_classes.txt  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定义自己要标注的所有类别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7B3F5C-BE08-D7B3-EDEC-5C56883A9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64" y="3280820"/>
            <a:ext cx="6777592" cy="26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2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五、自己的尝试</a:t>
            </a:r>
            <a:endParaRPr kumimoji="0" lang="zh-CN" altLang="zh-CN" sz="3600" b="1" i="0" u="none" strike="noStrike" kern="2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OPPOSans M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在项目完成后，由于使用的是网上训练好的权重，于是我们准备尝试使用自己的训练集。。。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ACF793-7FAE-43ED-9E34-F1BA721800D5}"/>
              </a:ext>
            </a:extLst>
          </p:cNvPr>
          <p:cNvSpPr/>
          <p:nvPr/>
        </p:nvSpPr>
        <p:spPr>
          <a:xfrm>
            <a:off x="1181558" y="1557349"/>
            <a:ext cx="250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labelimg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标注数据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954038-BD1D-4642-97A8-42E4D5847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12" y="3305927"/>
            <a:ext cx="5227909" cy="307923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7921A4-A6FB-7D3E-5CFC-6325687A5BD5}"/>
              </a:ext>
            </a:extLst>
          </p:cNvPr>
          <p:cNvSpPr txBox="1"/>
          <p:nvPr/>
        </p:nvSpPr>
        <p:spPr>
          <a:xfrm>
            <a:off x="1415480" y="2058147"/>
            <a:ext cx="433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打开</a:t>
            </a:r>
            <a:r>
              <a:rPr lang="en-US" altLang="zh-CN" dirty="0" err="1"/>
              <a:t>cmd</a:t>
            </a:r>
            <a:r>
              <a:rPr lang="zh-CN" altLang="en-US" dirty="0"/>
              <a:t>命令终端进入到刚刚创建的这个</a:t>
            </a:r>
            <a:r>
              <a:rPr lang="en-US" altLang="zh-CN" dirty="0"/>
              <a:t>VOC2022</a:t>
            </a:r>
            <a:r>
              <a:rPr lang="zh-CN" altLang="en-US" dirty="0"/>
              <a:t>路径。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打开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labelimg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工具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34F25-F2AF-FC0A-E347-053A44FDE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04478"/>
            <a:ext cx="1139438" cy="36806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BED819-D123-C217-773E-4DEAD996F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94" y="2704479"/>
            <a:ext cx="3289893" cy="36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2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五、自己的尝试</a:t>
            </a:r>
            <a:endParaRPr kumimoji="0" lang="zh-CN" altLang="zh-CN" sz="3600" b="1" i="0" u="none" strike="noStrike" kern="2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OPPOSans M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在项目完成后，由于使用的是网上训练好的权重，于是我们准备尝试使用自己的训练集。。。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ACF793-7FAE-43ED-9E34-F1BA721800D5}"/>
              </a:ext>
            </a:extLst>
          </p:cNvPr>
          <p:cNvSpPr/>
          <p:nvPr/>
        </p:nvSpPr>
        <p:spPr>
          <a:xfrm>
            <a:off x="1123852" y="1557349"/>
            <a:ext cx="261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3.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划分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训练集和验证集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11F28D-EB19-B7F3-C848-669DE3D13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7" y="1985642"/>
            <a:ext cx="6118523" cy="34970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7FA585-0824-A0ED-D905-93B382064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70" y="1985642"/>
            <a:ext cx="5485321" cy="13611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7554CB-78D6-4214-FF26-CF31BE7C6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70" y="3346814"/>
            <a:ext cx="5758785" cy="15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2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五、自己的尝试</a:t>
            </a:r>
            <a:endParaRPr kumimoji="0" lang="zh-CN" altLang="zh-CN" sz="3600" b="1" i="0" u="none" strike="noStrike" kern="2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OPPOSans M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在项目完成后，由于使用的是网上训练好的权重，于是我们准备尝试使用自己的训练集。。。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17BEF6-4766-46A8-9E28-DC3194A446A2}"/>
              </a:ext>
            </a:extLst>
          </p:cNvPr>
          <p:cNvSpPr txBox="1"/>
          <p:nvPr/>
        </p:nvSpPr>
        <p:spPr>
          <a:xfrm>
            <a:off x="1084515" y="1427896"/>
            <a:ext cx="10215456" cy="2503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304800" algn="just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修改训练参数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304800" algn="just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修改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data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目录下的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voc.yaml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models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目录下的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yolov5s.yaml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文件中的相应参数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304800" algn="just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首先将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weights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权重的路径填写到对应的参数里面，然后将修好的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models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模型的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yolov5s.yaml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文件路径填写到相应的参数里面，最后将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data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数据的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voc.yaml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文件路径填写到相对应的参数里面。这几个参数就必须要修改的参数。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F95C0B-F4ED-6110-1A90-475F711D1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9" y="3934455"/>
            <a:ext cx="4234539" cy="2094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5951F4-E46C-9D30-4CF7-12C65ACBB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68" y="3934455"/>
            <a:ext cx="7298839" cy="20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3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五、自己的尝试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在项目完成后，由于使用的是网上训练好的权重，于是我们准备尝试使用自己的训练集。。。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17BEF6-4766-46A8-9E28-DC3194A446A2}"/>
              </a:ext>
            </a:extLst>
          </p:cNvPr>
          <p:cNvSpPr txBox="1"/>
          <p:nvPr/>
        </p:nvSpPr>
        <p:spPr>
          <a:xfrm>
            <a:off x="988272" y="1499384"/>
            <a:ext cx="10215456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algn="just">
              <a:lnSpc>
                <a:spcPct val="1750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选用的训练参数设置为：输入图像尺寸为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640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像素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*640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像素，训练轮数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300epoches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，共选用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75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张照片进行训练，其中训练集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68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张，验证集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张。最终训练精度达到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99.6%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304800" algn="just">
              <a:lnSpc>
                <a:spcPct val="175000"/>
              </a:lnSpc>
            </a:pP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yolov5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里面有写好的</a:t>
            </a:r>
            <a:r>
              <a:rPr lang="en-US" altLang="zh-CN" sz="1600" b="0" i="0" dirty="0" err="1">
                <a:solidFill>
                  <a:srgbClr val="4D4D4D"/>
                </a:solidFill>
                <a:effectLst/>
                <a:latin typeface="-apple-system"/>
              </a:rPr>
              <a:t>tensorbord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函数，可以终端运行命令就可以调用</a:t>
            </a:r>
            <a:r>
              <a:rPr lang="en-US" altLang="zh-CN" sz="1600" b="0" i="0" dirty="0" err="1">
                <a:solidFill>
                  <a:srgbClr val="4D4D4D"/>
                </a:solidFill>
                <a:effectLst/>
                <a:latin typeface="-apple-system"/>
              </a:rPr>
              <a:t>tensorbord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，会出现一个网址地址，将那行网址复制下来到浏览器打开就可以看到训练的过程了</a:t>
            </a:r>
            <a:endParaRPr lang="en-US" altLang="zh-CN" sz="1600" kern="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13F60C-6F53-4C84-B3C6-FBD3AB5FC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178" y="3269099"/>
            <a:ext cx="3046613" cy="30466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83D21F-43A4-4297-B186-AB5548777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426" y="3276444"/>
            <a:ext cx="6078535" cy="30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4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19CF79-81A1-D435-DE94-4F673326DA1D}"/>
              </a:ext>
            </a:extLst>
          </p:cNvPr>
          <p:cNvSpPr txBox="1"/>
          <p:nvPr/>
        </p:nvSpPr>
        <p:spPr>
          <a:xfrm>
            <a:off x="1546371" y="-199643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一</a:t>
            </a:r>
            <a:r>
              <a:rPr lang="zh-CN" altLang="zh-CN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项目目标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A216DD3-0A76-4BC3-3280-0523A7F80386}"/>
              </a:ext>
            </a:extLst>
          </p:cNvPr>
          <p:cNvSpPr/>
          <p:nvPr/>
        </p:nvSpPr>
        <p:spPr>
          <a:xfrm>
            <a:off x="6550213" y="4834323"/>
            <a:ext cx="1469013" cy="1455974"/>
          </a:xfrm>
          <a:prstGeom prst="ellipse">
            <a:avLst/>
          </a:prstGeom>
          <a:solidFill>
            <a:schemeClr val="bg1"/>
          </a:solid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A66B9A-0C38-0D8E-FE54-D67773C914E3}"/>
              </a:ext>
            </a:extLst>
          </p:cNvPr>
          <p:cNvSpPr/>
          <p:nvPr/>
        </p:nvSpPr>
        <p:spPr>
          <a:xfrm>
            <a:off x="4093883" y="4834323"/>
            <a:ext cx="1469013" cy="1455974"/>
          </a:xfrm>
          <a:prstGeom prst="ellipse">
            <a:avLst/>
          </a:prstGeom>
          <a:solidFill>
            <a:schemeClr val="bg1"/>
          </a:solid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D7BAC7A-C2A3-6526-3C21-FAA9260F4218}"/>
              </a:ext>
            </a:extLst>
          </p:cNvPr>
          <p:cNvSpPr/>
          <p:nvPr/>
        </p:nvSpPr>
        <p:spPr>
          <a:xfrm>
            <a:off x="5361493" y="4834323"/>
            <a:ext cx="1469013" cy="1455974"/>
          </a:xfrm>
          <a:prstGeom prst="ellipse">
            <a:avLst/>
          </a:prstGeom>
          <a:solidFill>
            <a:schemeClr val="bg1"/>
          </a:solidFill>
          <a:ln w="22225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C3BA68EB-E22C-3BD9-3C32-997F24C7B7D2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7837" y="5352211"/>
            <a:ext cx="538041" cy="533267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555AB3B-9AFE-DD64-6480-15FF7A69244C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9623" y="5352211"/>
            <a:ext cx="538042" cy="533267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E4A52A4-C4BD-7677-4C0A-144F74BC3CF1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445" y="5352211"/>
            <a:ext cx="538042" cy="5332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DCEA3D-3E20-4387-BBF8-AF34EA482E93}"/>
              </a:ext>
            </a:extLst>
          </p:cNvPr>
          <p:cNvSpPr txBox="1"/>
          <p:nvPr/>
        </p:nvSpPr>
        <p:spPr>
          <a:xfrm>
            <a:off x="1332543" y="1394026"/>
            <a:ext cx="450867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本项目主要实现的目标是设计一个</a:t>
            </a:r>
            <a:r>
              <a:rPr lang="en-US" altLang="zh-CN" dirty="0"/>
              <a:t>UI</a:t>
            </a:r>
            <a:r>
              <a:rPr lang="zh-CN" altLang="en-US" dirty="0"/>
              <a:t>界面，在</a:t>
            </a:r>
            <a:r>
              <a:rPr lang="en-US" altLang="zh-CN" dirty="0"/>
              <a:t>UI</a:t>
            </a:r>
            <a:r>
              <a:rPr lang="zh-CN" altLang="en-US" dirty="0"/>
              <a:t>界面上能够选择进行图片检测、视频检测以及摄像头检测三个功能。在检测时能运用</a:t>
            </a:r>
            <a:r>
              <a:rPr lang="en-US" altLang="zh-CN" dirty="0" err="1"/>
              <a:t>Deepsort</a:t>
            </a:r>
            <a:r>
              <a:rPr lang="zh-CN" altLang="en-US" dirty="0"/>
              <a:t>算法对所检测出的物体各分配一个特定的</a:t>
            </a:r>
            <a:r>
              <a:rPr lang="en-US" altLang="zh-CN" dirty="0"/>
              <a:t>ID</a:t>
            </a:r>
            <a:r>
              <a:rPr lang="zh-CN" altLang="en-US" dirty="0"/>
              <a:t>，以此达到跟踪功能。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C6C5E-09D7-4A67-81F8-E4B243972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789" y="884097"/>
            <a:ext cx="5215037" cy="36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五、自己的尝试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968688" y="1192121"/>
            <a:ext cx="1033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在项目完成后，由于使用的是网上训练好的权重，于是我们准备尝试使用自己的训练集。。。</a:t>
            </a:r>
            <a:endParaRPr lang="en-US" altLang="zh-CN" dirty="0"/>
          </a:p>
          <a:p>
            <a:r>
              <a:rPr lang="en-US" altLang="zh-CN" dirty="0"/>
              <a:t>  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8BCFEC-1C6A-475F-A6CF-511E1AAE6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68" y="4581738"/>
            <a:ext cx="9102993" cy="8756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4B25CF-6E51-49A5-A31C-A5AC6471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097" y="2485849"/>
            <a:ext cx="7746654" cy="18863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24555C-00A7-43D8-96EE-ABF4E87213A6}"/>
              </a:ext>
            </a:extLst>
          </p:cNvPr>
          <p:cNvSpPr txBox="1"/>
          <p:nvPr/>
        </p:nvSpPr>
        <p:spPr>
          <a:xfrm>
            <a:off x="1332543" y="1840165"/>
            <a:ext cx="707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打开</a:t>
            </a:r>
            <a:r>
              <a:rPr lang="en-US" altLang="zh-CN" dirty="0"/>
              <a:t>weights</a:t>
            </a:r>
            <a:r>
              <a:rPr lang="zh-CN" altLang="en-US" dirty="0"/>
              <a:t>，选择</a:t>
            </a:r>
            <a:r>
              <a:rPr lang="en-US" altLang="zh-CN" dirty="0"/>
              <a:t>best.pt</a:t>
            </a:r>
            <a:r>
              <a:rPr lang="zh-CN" altLang="en-US" dirty="0"/>
              <a:t>作为之后检测的权重文件</a:t>
            </a:r>
          </a:p>
        </p:txBody>
      </p:sp>
    </p:spTree>
    <p:extLst>
      <p:ext uri="{BB962C8B-B14F-4D97-AF65-F5344CB8AC3E}">
        <p14:creationId xmlns:p14="http://schemas.microsoft.com/office/powerpoint/2010/main" val="290810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顶角 53">
            <a:extLst>
              <a:ext uri="{FF2B5EF4-FFF2-40B4-BE49-F238E27FC236}">
                <a16:creationId xmlns:a16="http://schemas.microsoft.com/office/drawing/2014/main" id="{CB46D626-4EB9-4A1A-8BA3-AFB84E4E3EC5}"/>
              </a:ext>
            </a:extLst>
          </p:cNvPr>
          <p:cNvSpPr/>
          <p:nvPr/>
        </p:nvSpPr>
        <p:spPr>
          <a:xfrm>
            <a:off x="614868" y="1841721"/>
            <a:ext cx="3397209" cy="4880516"/>
          </a:xfrm>
          <a:prstGeom prst="round2SameRect">
            <a:avLst/>
          </a:prstGeom>
          <a:gradFill>
            <a:gsLst>
              <a:gs pos="65000">
                <a:schemeClr val="bg1"/>
              </a:gs>
              <a:gs pos="100000">
                <a:srgbClr val="F2F7FC"/>
              </a:gs>
            </a:gsLst>
            <a:lin ang="5400000" scaled="0"/>
          </a:gradFill>
          <a:ln w="6350" cap="flat">
            <a:noFill/>
            <a:prstDash val="solid"/>
            <a:miter lim="800000"/>
            <a:headEnd/>
            <a:tailEnd/>
          </a:ln>
          <a:effectLst>
            <a:outerShdw blurRad="241300" dist="50800" dir="5400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F857542A-C432-49AA-B0CA-201C7A70C26B}"/>
              </a:ext>
            </a:extLst>
          </p:cNvPr>
          <p:cNvSpPr txBox="1"/>
          <p:nvPr/>
        </p:nvSpPr>
        <p:spPr>
          <a:xfrm>
            <a:off x="873262" y="2631769"/>
            <a:ext cx="2915550" cy="2353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04800" algn="just">
              <a:lnSpc>
                <a:spcPct val="17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赵子阳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7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查找相关文献，收集数据集，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YOLOv5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环境搭建，编写和修改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Deepsort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部分代码，完成总结报告等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8" name="矩形: 圆顶角 207">
            <a:extLst>
              <a:ext uri="{FF2B5EF4-FFF2-40B4-BE49-F238E27FC236}">
                <a16:creationId xmlns:a16="http://schemas.microsoft.com/office/drawing/2014/main" id="{16DD3DCE-F63E-4C97-9805-66CC02C5B365}"/>
              </a:ext>
            </a:extLst>
          </p:cNvPr>
          <p:cNvSpPr/>
          <p:nvPr/>
        </p:nvSpPr>
        <p:spPr>
          <a:xfrm>
            <a:off x="4416725" y="1856298"/>
            <a:ext cx="3397209" cy="4880516"/>
          </a:xfrm>
          <a:prstGeom prst="round2SameRect">
            <a:avLst/>
          </a:prstGeom>
          <a:gradFill>
            <a:gsLst>
              <a:gs pos="65000">
                <a:schemeClr val="bg1"/>
              </a:gs>
              <a:gs pos="100000">
                <a:srgbClr val="F2F7FC"/>
              </a:gs>
            </a:gsLst>
            <a:lin ang="5400000" scaled="0"/>
          </a:gradFill>
          <a:ln w="6350" cap="flat">
            <a:noFill/>
            <a:prstDash val="solid"/>
            <a:miter lim="800000"/>
            <a:headEnd/>
            <a:tailEnd/>
          </a:ln>
          <a:effectLst>
            <a:outerShdw blurRad="241300" dist="50800" dir="5400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52" name="矩形: 圆顶角 251">
            <a:extLst>
              <a:ext uri="{FF2B5EF4-FFF2-40B4-BE49-F238E27FC236}">
                <a16:creationId xmlns:a16="http://schemas.microsoft.com/office/drawing/2014/main" id="{E1668242-1C4E-4140-8627-6430B0C67C98}"/>
              </a:ext>
            </a:extLst>
          </p:cNvPr>
          <p:cNvSpPr/>
          <p:nvPr/>
        </p:nvSpPr>
        <p:spPr>
          <a:xfrm>
            <a:off x="8185613" y="1856298"/>
            <a:ext cx="3397209" cy="4880516"/>
          </a:xfrm>
          <a:prstGeom prst="round2SameRect">
            <a:avLst/>
          </a:prstGeom>
          <a:gradFill>
            <a:gsLst>
              <a:gs pos="65000">
                <a:schemeClr val="bg1"/>
              </a:gs>
              <a:gs pos="100000">
                <a:srgbClr val="F2F7FC"/>
              </a:gs>
            </a:gsLst>
            <a:lin ang="5400000" scaled="0"/>
          </a:gradFill>
          <a:ln w="6350" cap="flat">
            <a:noFill/>
            <a:prstDash val="solid"/>
            <a:miter lim="800000"/>
            <a:headEnd/>
            <a:tailEnd/>
          </a:ln>
          <a:effectLst>
            <a:outerShdw blurRad="241300" dist="50800" dir="5400000" algn="ctr" rotWithShape="0">
              <a:schemeClr val="accent1">
                <a:alpha val="24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304800" algn="just">
              <a:lnSpc>
                <a:spcPct val="175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75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俆展鹏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>
              <a:lnSpc>
                <a:spcPct val="175000"/>
              </a:lnSpc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查找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YOLOv5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和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Deepsort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相关资料，答辩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  <a:sym typeface="OPPOSans M" panose="00020600040101010101" pitchFamily="18" charset="-122"/>
              </a:rPr>
              <a:t>的制作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7E51FB2-4BF2-45C6-B3BA-A7CEF19534CD}"/>
              </a:ext>
            </a:extLst>
          </p:cNvPr>
          <p:cNvSpPr txBox="1"/>
          <p:nvPr/>
        </p:nvSpPr>
        <p:spPr>
          <a:xfrm>
            <a:off x="4656612" y="2724683"/>
            <a:ext cx="2822883" cy="2428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algn="just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张凯轩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80000" algn="just">
              <a:lnSpc>
                <a:spcPct val="150000"/>
              </a:lnSpc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YOLOv5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整体代码的编写，对数据集进行训练，编写和修改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</a:rPr>
              <a:t>Deepsort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部分代码，整合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GUI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代码，对整个项目进行调试修改</a:t>
            </a:r>
            <a:endParaRPr lang="zh-CN" altLang="zh-CN" kern="1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1CDE2FD-94A2-46CC-9FED-2BD799EB21CF}"/>
              </a:ext>
            </a:extLst>
          </p:cNvPr>
          <p:cNvSpPr/>
          <p:nvPr/>
        </p:nvSpPr>
        <p:spPr>
          <a:xfrm>
            <a:off x="1805570" y="1361265"/>
            <a:ext cx="995868" cy="9958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0F9633-8C3C-4AFD-A8B2-F5368448D37B}"/>
              </a:ext>
            </a:extLst>
          </p:cNvPr>
          <p:cNvSpPr/>
          <p:nvPr/>
        </p:nvSpPr>
        <p:spPr>
          <a:xfrm>
            <a:off x="5574771" y="1361265"/>
            <a:ext cx="995868" cy="9958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FA3D69E-CF68-4FB9-BEDA-A6588C582406}"/>
              </a:ext>
            </a:extLst>
          </p:cNvPr>
          <p:cNvSpPr/>
          <p:nvPr/>
        </p:nvSpPr>
        <p:spPr>
          <a:xfrm>
            <a:off x="9446572" y="1359399"/>
            <a:ext cx="995868" cy="9958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68BEBEC-09B6-48CB-A94F-20F32B57BF3D}"/>
              </a:ext>
            </a:extLst>
          </p:cNvPr>
          <p:cNvGrpSpPr/>
          <p:nvPr/>
        </p:nvGrpSpPr>
        <p:grpSpPr>
          <a:xfrm>
            <a:off x="-96939" y="5470262"/>
            <a:ext cx="12385878" cy="1482988"/>
            <a:chOff x="-96939" y="5375012"/>
            <a:chExt cx="12385878" cy="1482988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D6CB37D2-1144-4686-8820-88DA474FD484}"/>
                </a:ext>
              </a:extLst>
            </p:cNvPr>
            <p:cNvSpPr/>
            <p:nvPr/>
          </p:nvSpPr>
          <p:spPr>
            <a:xfrm>
              <a:off x="-29667" y="5375012"/>
              <a:ext cx="12251335" cy="1251975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60178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92000" y="960178"/>
                  </a:lnTo>
                  <a:lnTo>
                    <a:pt x="0" y="9601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OPPOSans M"/>
                <a:cs typeface="+mn-cs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BF1E38C-B5D0-439F-9E37-109915B16BD0}"/>
                </a:ext>
              </a:extLst>
            </p:cNvPr>
            <p:cNvSpPr/>
            <p:nvPr/>
          </p:nvSpPr>
          <p:spPr>
            <a:xfrm>
              <a:off x="-96939" y="5742564"/>
              <a:ext cx="12385878" cy="1115436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  <a:gd name="connsiteX0" fmla="*/ 0 w 12192000"/>
                <a:gd name="connsiteY0" fmla="*/ 0 h 1060589"/>
                <a:gd name="connsiteX1" fmla="*/ 74452 w 12192000"/>
                <a:gd name="connsiteY1" fmla="*/ 36551 h 1060589"/>
                <a:gd name="connsiteX2" fmla="*/ 6153150 w 12192000"/>
                <a:gd name="connsiteY2" fmla="*/ 884403 h 1060589"/>
                <a:gd name="connsiteX3" fmla="*/ 12082922 w 12192000"/>
                <a:gd name="connsiteY3" fmla="*/ 101088 h 1060589"/>
                <a:gd name="connsiteX4" fmla="*/ 12192000 w 12192000"/>
                <a:gd name="connsiteY4" fmla="*/ 53819 h 1060589"/>
                <a:gd name="connsiteX5" fmla="*/ 12192000 w 12192000"/>
                <a:gd name="connsiteY5" fmla="*/ 960178 h 1060589"/>
                <a:gd name="connsiteX6" fmla="*/ 0 w 12192000"/>
                <a:gd name="connsiteY6" fmla="*/ 1060589 h 1060589"/>
                <a:gd name="connsiteX7" fmla="*/ 0 w 12192000"/>
                <a:gd name="connsiteY7" fmla="*/ 0 h 1060589"/>
                <a:gd name="connsiteX0" fmla="*/ 0 w 12192000"/>
                <a:gd name="connsiteY0" fmla="*/ 0 h 1100753"/>
                <a:gd name="connsiteX1" fmla="*/ 74452 w 12192000"/>
                <a:gd name="connsiteY1" fmla="*/ 36551 h 1100753"/>
                <a:gd name="connsiteX2" fmla="*/ 6153150 w 12192000"/>
                <a:gd name="connsiteY2" fmla="*/ 884403 h 1100753"/>
                <a:gd name="connsiteX3" fmla="*/ 12082922 w 12192000"/>
                <a:gd name="connsiteY3" fmla="*/ 101088 h 1100753"/>
                <a:gd name="connsiteX4" fmla="*/ 12192000 w 12192000"/>
                <a:gd name="connsiteY4" fmla="*/ 53819 h 1100753"/>
                <a:gd name="connsiteX5" fmla="*/ 12154155 w 12192000"/>
                <a:gd name="connsiteY5" fmla="*/ 1100753 h 1100753"/>
                <a:gd name="connsiteX6" fmla="*/ 0 w 12192000"/>
                <a:gd name="connsiteY6" fmla="*/ 1060589 h 1100753"/>
                <a:gd name="connsiteX7" fmla="*/ 0 w 12192000"/>
                <a:gd name="connsiteY7" fmla="*/ 0 h 110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100753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54155" y="1100753"/>
                  </a:lnTo>
                  <a:lnTo>
                    <a:pt x="0" y="106058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88900" dir="16200000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OPPOSans M"/>
                <a:cs typeface="+mn-cs"/>
              </a:endParaRPr>
            </a:p>
          </p:txBody>
        </p:sp>
      </p:grpSp>
      <p:sp>
        <p:nvSpPr>
          <p:cNvPr id="64" name="TextBox 1">
            <a:extLst>
              <a:ext uri="{FF2B5EF4-FFF2-40B4-BE49-F238E27FC236}">
                <a16:creationId xmlns:a16="http://schemas.microsoft.com/office/drawing/2014/main" id="{29EDA224-E726-40DE-A3F7-E8DF5FC516DE}"/>
              </a:ext>
            </a:extLst>
          </p:cNvPr>
          <p:cNvSpPr txBox="1"/>
          <p:nvPr/>
        </p:nvSpPr>
        <p:spPr>
          <a:xfrm>
            <a:off x="1479006" y="96331"/>
            <a:ext cx="2779607" cy="11459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六、团队分工</a:t>
            </a:r>
            <a:endParaRPr lang="zh-CN" altLang="zh-CN" sz="3600" b="1" kern="2200" dirty="0">
              <a:latin typeface="Times New Roman" panose="02020603050405020304" pitchFamily="18" charset="0"/>
            </a:endParaRPr>
          </a:p>
        </p:txBody>
      </p:sp>
      <p:pic>
        <p:nvPicPr>
          <p:cNvPr id="65" name="图形 64">
            <a:extLst>
              <a:ext uri="{FF2B5EF4-FFF2-40B4-BE49-F238E27FC236}">
                <a16:creationId xmlns:a16="http://schemas.microsoft.com/office/drawing/2014/main" id="{D3DB41F8-D2DA-4922-ACDE-5E0A8283A5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FC83C84A-AEE3-4B9B-86AE-004E4EFB71E5}"/>
              </a:ext>
            </a:extLst>
          </p:cNvPr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2765" y="1622298"/>
            <a:ext cx="468000" cy="468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20CDB49-DEFB-4E1C-8D83-9803F67249D4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2343" y="1622298"/>
            <a:ext cx="468000" cy="468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E2B3160B-CEDD-44AE-BFE6-1A80A5C03AF6}"/>
              </a:ext>
            </a:extLst>
          </p:cNvPr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0506" y="1623883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C429D6-7A76-D815-AD0A-4418E83D2A3A}"/>
              </a:ext>
            </a:extLst>
          </p:cNvPr>
          <p:cNvSpPr txBox="1"/>
          <p:nvPr/>
        </p:nvSpPr>
        <p:spPr>
          <a:xfrm>
            <a:off x="1662306" y="-67112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七、总结与反思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4E5F78-515F-66CC-96E5-DEEC5E06C5DA}"/>
              </a:ext>
            </a:extLst>
          </p:cNvPr>
          <p:cNvGrpSpPr/>
          <p:nvPr/>
        </p:nvGrpSpPr>
        <p:grpSpPr>
          <a:xfrm>
            <a:off x="1662306" y="1395662"/>
            <a:ext cx="8867388" cy="4215046"/>
            <a:chOff x="3755801" y="1897205"/>
            <a:chExt cx="3089667" cy="272150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FF734C7-9CE1-DEAA-4875-9C2E3FBCBA45}"/>
                </a:ext>
              </a:extLst>
            </p:cNvPr>
            <p:cNvSpPr/>
            <p:nvPr/>
          </p:nvSpPr>
          <p:spPr>
            <a:xfrm>
              <a:off x="3755801" y="2115648"/>
              <a:ext cx="3089667" cy="2503062"/>
            </a:xfrm>
            <a:prstGeom prst="rect">
              <a:avLst/>
            </a:prstGeom>
            <a:gradFill>
              <a:gsLst>
                <a:gs pos="6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5000"/>
                </a:lnSpc>
              </a:pPr>
              <a:r>
                <a:rPr lang="zh-CN" altLang="en-US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         本次项目对我们来说是一次全新的尝试，通过结合课堂讲授的关于</a:t>
              </a:r>
              <a:r>
                <a:rPr lang="en-US" altLang="zh-CN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python</a:t>
              </a:r>
              <a:r>
                <a:rPr lang="zh-CN" altLang="en-US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和人工智能的基础知识、卷积神经网络的学习等内容，我们一步步完成了该项目。在项目推进过程中，我们克服了很多难题，从满屏报错到完美实现物体检测与跟踪，积累了十分丰富的工程经验。</a:t>
              </a:r>
              <a:endParaRPr lang="en-US" altLang="zh-CN" kern="100" dirty="0">
                <a:solidFill>
                  <a:schemeClr val="tx1"/>
                </a:solidFill>
                <a:ea typeface="宋体" panose="02010600030101010101" pitchFamily="2" charset="-122"/>
              </a:endParaRPr>
            </a:p>
            <a:p>
              <a:pPr algn="just">
                <a:lnSpc>
                  <a:spcPct val="125000"/>
                </a:lnSpc>
              </a:pPr>
              <a:r>
                <a:rPr lang="en-US" altLang="zh-CN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   </a:t>
              </a:r>
              <a:r>
                <a:rPr lang="zh-CN" altLang="en-US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      该项目可以说是我们小组做的第一个有关</a:t>
              </a:r>
              <a:r>
                <a:rPr lang="en-US" altLang="zh-CN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Python</a:t>
              </a:r>
              <a:r>
                <a:rPr lang="zh-CN" altLang="en-US" kern="100" dirty="0">
                  <a:solidFill>
                    <a:schemeClr val="tx1"/>
                  </a:solidFill>
                  <a:ea typeface="宋体" panose="02010600030101010101" pitchFamily="2" charset="-122"/>
                </a:rPr>
                <a:t>的具有一定功能的项目，我们会继续完善该项目，在原有功能的基础上继续加以改进，让其在识别与跟踪目标的同时，能够实现按用户想法选择所要跟踪的目标，能够对部分画面进行放大等等功能，让该项目趋于完美。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D1D770A-BC90-38B5-CFBD-E300E957E0B2}"/>
                </a:ext>
              </a:extLst>
            </p:cNvPr>
            <p:cNvSpPr/>
            <p:nvPr/>
          </p:nvSpPr>
          <p:spPr>
            <a:xfrm>
              <a:off x="3755801" y="1897205"/>
              <a:ext cx="3089667" cy="87024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lang="zh-CN" altLang="en-US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0F3E05-74F0-3CE1-BE60-A3AA69600169}"/>
                </a:ext>
              </a:extLst>
            </p:cNvPr>
            <p:cNvSpPr txBox="1"/>
            <p:nvPr/>
          </p:nvSpPr>
          <p:spPr>
            <a:xfrm>
              <a:off x="5300622" y="1897205"/>
              <a:ext cx="22" cy="373382"/>
            </a:xfrm>
            <a:prstGeom prst="rect">
              <a:avLst/>
            </a:prstGeom>
          </p:spPr>
          <p:txBody>
            <a:bodyPr wrap="none" lIns="0" tIns="36000" rIns="0" bIns="36000" rtlCol="0">
              <a:spAutoFit/>
            </a:bodyPr>
            <a:lstStyle/>
            <a:p>
              <a:pPr marL="0" indent="0" algn="ctr">
                <a:lnSpc>
                  <a:spcPct val="130000"/>
                </a:lnSpc>
                <a:buNone/>
              </a:pPr>
              <a:endParaRPr lang="zh-CN" altLang="en-US" sz="2800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58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空心弧 33">
            <a:extLst>
              <a:ext uri="{FF2B5EF4-FFF2-40B4-BE49-F238E27FC236}">
                <a16:creationId xmlns:a16="http://schemas.microsoft.com/office/drawing/2014/main" id="{71DD3720-3AE5-4177-BA32-34549D17E0F9}"/>
              </a:ext>
            </a:extLst>
          </p:cNvPr>
          <p:cNvSpPr/>
          <p:nvPr/>
        </p:nvSpPr>
        <p:spPr>
          <a:xfrm rot="3479361">
            <a:off x="-929896" y="-866514"/>
            <a:ext cx="2545832" cy="2545826"/>
          </a:xfrm>
          <a:prstGeom prst="blockArc">
            <a:avLst>
              <a:gd name="adj1" fmla="val 10800000"/>
              <a:gd name="adj2" fmla="val 5387064"/>
              <a:gd name="adj3" fmla="val 19837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Roboto"/>
              <a:ea typeface="思源黑体 CN Light"/>
              <a:cs typeface="+mn-cs"/>
            </a:endParaRP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46F9E18-CB4A-4BBA-8FD2-FAC375D197DF}"/>
              </a:ext>
            </a:extLst>
          </p:cNvPr>
          <p:cNvSpPr/>
          <p:nvPr/>
        </p:nvSpPr>
        <p:spPr>
          <a:xfrm rot="10800000">
            <a:off x="9922011" y="-1094216"/>
            <a:ext cx="4381626" cy="4343402"/>
          </a:xfrm>
          <a:custGeom>
            <a:avLst/>
            <a:gdLst>
              <a:gd name="connsiteX0" fmla="*/ 4998414 w 4998425"/>
              <a:gd name="connsiteY0" fmla="*/ 3431808 h 4836117"/>
              <a:gd name="connsiteX1" fmla="*/ 4731842 w 4998425"/>
              <a:gd name="connsiteY1" fmla="*/ 4770608 h 4836117"/>
              <a:gd name="connsiteX2" fmla="*/ 4700517 w 4998425"/>
              <a:gd name="connsiteY2" fmla="*/ 4836117 h 4836117"/>
              <a:gd name="connsiteX3" fmla="*/ 3090948 w 4998425"/>
              <a:gd name="connsiteY3" fmla="*/ 4836117 h 4836117"/>
              <a:gd name="connsiteX4" fmla="*/ 3163560 w 4998425"/>
              <a:gd name="connsiteY4" fmla="*/ 4755724 h 4836117"/>
              <a:gd name="connsiteX5" fmla="*/ 3633457 w 4998425"/>
              <a:gd name="connsiteY5" fmla="*/ 3435231 h 4836117"/>
              <a:gd name="connsiteX6" fmla="*/ 1555382 w 4998425"/>
              <a:gd name="connsiteY6" fmla="*/ 1364961 h 4836117"/>
              <a:gd name="connsiteX7" fmla="*/ 89481 w 4998425"/>
              <a:gd name="connsiteY7" fmla="*/ 1973773 h 4836117"/>
              <a:gd name="connsiteX8" fmla="*/ 0 w 4998425"/>
              <a:gd name="connsiteY8" fmla="*/ 2072344 h 4836117"/>
              <a:gd name="connsiteX9" fmla="*/ 0 w 4998425"/>
              <a:gd name="connsiteY9" fmla="*/ 375842 h 4836117"/>
              <a:gd name="connsiteX10" fmla="*/ 215883 w 4998425"/>
              <a:gd name="connsiteY10" fmla="*/ 271611 h 4836117"/>
              <a:gd name="connsiteX11" fmla="*/ 1553671 w 4998425"/>
              <a:gd name="connsiteY11" fmla="*/ 3 h 4836117"/>
              <a:gd name="connsiteX12" fmla="*/ 4998414 w 4998425"/>
              <a:gd name="connsiteY12" fmla="*/ 3431808 h 483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8425" h="4836117">
                <a:moveTo>
                  <a:pt x="4998414" y="3431808"/>
                </a:moveTo>
                <a:cubicBezTo>
                  <a:pt x="4999604" y="3906410"/>
                  <a:pt x="4904632" y="4358831"/>
                  <a:pt x="4731842" y="4770608"/>
                </a:cubicBezTo>
                <a:lnTo>
                  <a:pt x="4700517" y="4836117"/>
                </a:lnTo>
                <a:lnTo>
                  <a:pt x="3090948" y="4836117"/>
                </a:lnTo>
                <a:lnTo>
                  <a:pt x="3163560" y="4755724"/>
                </a:lnTo>
                <a:cubicBezTo>
                  <a:pt x="3458312" y="4396330"/>
                  <a:pt x="3634714" y="3936271"/>
                  <a:pt x="3633457" y="3435231"/>
                </a:cubicBezTo>
                <a:cubicBezTo>
                  <a:pt x="3630584" y="2289996"/>
                  <a:pt x="2700620" y="1363525"/>
                  <a:pt x="1555382" y="1364961"/>
                </a:cubicBezTo>
                <a:cubicBezTo>
                  <a:pt x="982763" y="1365679"/>
                  <a:pt x="464545" y="1598239"/>
                  <a:pt x="89481" y="1973773"/>
                </a:cubicBezTo>
                <a:lnTo>
                  <a:pt x="0" y="2072344"/>
                </a:lnTo>
                <a:lnTo>
                  <a:pt x="0" y="375842"/>
                </a:lnTo>
                <a:lnTo>
                  <a:pt x="215883" y="271611"/>
                </a:lnTo>
                <a:cubicBezTo>
                  <a:pt x="627008" y="97272"/>
                  <a:pt x="1079067" y="598"/>
                  <a:pt x="1553671" y="3"/>
                </a:cubicBezTo>
                <a:cubicBezTo>
                  <a:pt x="3452086" y="-2378"/>
                  <a:pt x="4993651" y="1533397"/>
                  <a:pt x="4998414" y="343180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40000"/>
                  <a:lumOff val="60000"/>
                  <a:alpha val="0"/>
                </a:schemeClr>
              </a:gs>
              <a:gs pos="0">
                <a:schemeClr val="accent1">
                  <a:alpha val="4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Roboto"/>
              <a:ea typeface="思源黑体 CN Light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DE2C8E6-2668-4FE3-9EC6-13DA0F1A2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36" b="9550"/>
          <a:stretch/>
        </p:blipFill>
        <p:spPr>
          <a:xfrm>
            <a:off x="255292" y="231013"/>
            <a:ext cx="11681417" cy="6772781"/>
          </a:xfrm>
          <a:prstGeom prst="rect">
            <a:avLst/>
          </a:prstGeom>
        </p:spPr>
      </p:pic>
      <p:sp>
        <p:nvSpPr>
          <p:cNvPr id="10" name="PA_文本框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>
            <a:extLst>
              <a:ext uri="{FF2B5EF4-FFF2-40B4-BE49-F238E27FC236}">
                <a16:creationId xmlns:a16="http://schemas.microsoft.com/office/drawing/2014/main" id="{3D262963-0086-4EEA-8821-6999F989BA5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97017" y="2992098"/>
            <a:ext cx="2997966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zh-CN" altLang="en-US" sz="4800" b="1"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+mn-ea"/>
                <a:sym typeface="+mn-lt"/>
              </a:rPr>
              <a:t>谢谢聆听</a:t>
            </a:r>
            <a:endParaRPr lang="zh-CN" altLang="en-US" sz="4800" b="1" dirty="0"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8709621-F42A-425B-BA58-31AD98BBB8F0}"/>
              </a:ext>
            </a:extLst>
          </p:cNvPr>
          <p:cNvSpPr/>
          <p:nvPr/>
        </p:nvSpPr>
        <p:spPr>
          <a:xfrm>
            <a:off x="0" y="5146198"/>
            <a:ext cx="12192000" cy="1768953"/>
          </a:xfrm>
          <a:custGeom>
            <a:avLst/>
            <a:gdLst>
              <a:gd name="connsiteX0" fmla="*/ 6096000 w 12192000"/>
              <a:gd name="connsiteY0" fmla="*/ 0 h 1768953"/>
              <a:gd name="connsiteX1" fmla="*/ 12009374 w 12192000"/>
              <a:gd name="connsiteY1" fmla="*/ 1340086 h 1768953"/>
              <a:gd name="connsiteX2" fmla="*/ 12192000 w 12192000"/>
              <a:gd name="connsiteY2" fmla="*/ 1439950 h 1768953"/>
              <a:gd name="connsiteX3" fmla="*/ 12192000 w 12192000"/>
              <a:gd name="connsiteY3" fmla="*/ 1768953 h 1768953"/>
              <a:gd name="connsiteX4" fmla="*/ 0 w 12192000"/>
              <a:gd name="connsiteY4" fmla="*/ 1768953 h 1768953"/>
              <a:gd name="connsiteX5" fmla="*/ 0 w 12192000"/>
              <a:gd name="connsiteY5" fmla="*/ 1439950 h 1768953"/>
              <a:gd name="connsiteX6" fmla="*/ 182626 w 12192000"/>
              <a:gd name="connsiteY6" fmla="*/ 1340086 h 1768953"/>
              <a:gd name="connsiteX7" fmla="*/ 6096000 w 12192000"/>
              <a:gd name="connsiteY7" fmla="*/ 0 h 176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768953">
                <a:moveTo>
                  <a:pt x="6096000" y="0"/>
                </a:moveTo>
                <a:cubicBezTo>
                  <a:pt x="8342239" y="0"/>
                  <a:pt x="10402408" y="502907"/>
                  <a:pt x="12009374" y="1340086"/>
                </a:cubicBezTo>
                <a:lnTo>
                  <a:pt x="12192000" y="1439950"/>
                </a:lnTo>
                <a:lnTo>
                  <a:pt x="12192000" y="1768953"/>
                </a:lnTo>
                <a:lnTo>
                  <a:pt x="0" y="1768953"/>
                </a:lnTo>
                <a:lnTo>
                  <a:pt x="0" y="1439950"/>
                </a:lnTo>
                <a:lnTo>
                  <a:pt x="182626" y="1340086"/>
                </a:lnTo>
                <a:cubicBezTo>
                  <a:pt x="1789593" y="502907"/>
                  <a:pt x="3849761" y="0"/>
                  <a:pt x="6096000" y="0"/>
                </a:cubicBez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A132F70-FBC2-4D03-B50E-EB683C067A13}"/>
              </a:ext>
            </a:extLst>
          </p:cNvPr>
          <p:cNvGrpSpPr/>
          <p:nvPr/>
        </p:nvGrpSpPr>
        <p:grpSpPr>
          <a:xfrm>
            <a:off x="-96939" y="5470262"/>
            <a:ext cx="12385878" cy="1482988"/>
            <a:chOff x="-96939" y="5375012"/>
            <a:chExt cx="12385878" cy="1482988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B8F990D-FF1E-43FF-8493-4A7F6CE43626}"/>
                </a:ext>
              </a:extLst>
            </p:cNvPr>
            <p:cNvSpPr/>
            <p:nvPr/>
          </p:nvSpPr>
          <p:spPr>
            <a:xfrm>
              <a:off x="-29667" y="5375012"/>
              <a:ext cx="12251335" cy="1251975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960178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92000" y="960178"/>
                  </a:lnTo>
                  <a:lnTo>
                    <a:pt x="0" y="9601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8688C9F-BAC6-4181-81FA-66B846429404}"/>
                </a:ext>
              </a:extLst>
            </p:cNvPr>
            <p:cNvSpPr/>
            <p:nvPr/>
          </p:nvSpPr>
          <p:spPr>
            <a:xfrm>
              <a:off x="-96939" y="5742564"/>
              <a:ext cx="12385878" cy="1115436"/>
            </a:xfrm>
            <a:custGeom>
              <a:avLst/>
              <a:gdLst>
                <a:gd name="connsiteX0" fmla="*/ 0 w 12192000"/>
                <a:gd name="connsiteY0" fmla="*/ 0 h 960178"/>
                <a:gd name="connsiteX1" fmla="*/ 74452 w 12192000"/>
                <a:gd name="connsiteY1" fmla="*/ 36551 h 960178"/>
                <a:gd name="connsiteX2" fmla="*/ 6153150 w 12192000"/>
                <a:gd name="connsiteY2" fmla="*/ 884403 h 960178"/>
                <a:gd name="connsiteX3" fmla="*/ 12082922 w 12192000"/>
                <a:gd name="connsiteY3" fmla="*/ 101088 h 960178"/>
                <a:gd name="connsiteX4" fmla="*/ 12192000 w 12192000"/>
                <a:gd name="connsiteY4" fmla="*/ 53819 h 960178"/>
                <a:gd name="connsiteX5" fmla="*/ 12192000 w 12192000"/>
                <a:gd name="connsiteY5" fmla="*/ 960178 h 960178"/>
                <a:gd name="connsiteX6" fmla="*/ 0 w 12192000"/>
                <a:gd name="connsiteY6" fmla="*/ 960178 h 960178"/>
                <a:gd name="connsiteX7" fmla="*/ 0 w 12192000"/>
                <a:gd name="connsiteY7" fmla="*/ 0 h 960178"/>
                <a:gd name="connsiteX0" fmla="*/ 0 w 12192000"/>
                <a:gd name="connsiteY0" fmla="*/ 0 h 1060589"/>
                <a:gd name="connsiteX1" fmla="*/ 74452 w 12192000"/>
                <a:gd name="connsiteY1" fmla="*/ 36551 h 1060589"/>
                <a:gd name="connsiteX2" fmla="*/ 6153150 w 12192000"/>
                <a:gd name="connsiteY2" fmla="*/ 884403 h 1060589"/>
                <a:gd name="connsiteX3" fmla="*/ 12082922 w 12192000"/>
                <a:gd name="connsiteY3" fmla="*/ 101088 h 1060589"/>
                <a:gd name="connsiteX4" fmla="*/ 12192000 w 12192000"/>
                <a:gd name="connsiteY4" fmla="*/ 53819 h 1060589"/>
                <a:gd name="connsiteX5" fmla="*/ 12192000 w 12192000"/>
                <a:gd name="connsiteY5" fmla="*/ 960178 h 1060589"/>
                <a:gd name="connsiteX6" fmla="*/ 0 w 12192000"/>
                <a:gd name="connsiteY6" fmla="*/ 1060589 h 1060589"/>
                <a:gd name="connsiteX7" fmla="*/ 0 w 12192000"/>
                <a:gd name="connsiteY7" fmla="*/ 0 h 1060589"/>
                <a:gd name="connsiteX0" fmla="*/ 0 w 12192000"/>
                <a:gd name="connsiteY0" fmla="*/ 0 h 1100753"/>
                <a:gd name="connsiteX1" fmla="*/ 74452 w 12192000"/>
                <a:gd name="connsiteY1" fmla="*/ 36551 h 1100753"/>
                <a:gd name="connsiteX2" fmla="*/ 6153150 w 12192000"/>
                <a:gd name="connsiteY2" fmla="*/ 884403 h 1100753"/>
                <a:gd name="connsiteX3" fmla="*/ 12082922 w 12192000"/>
                <a:gd name="connsiteY3" fmla="*/ 101088 h 1100753"/>
                <a:gd name="connsiteX4" fmla="*/ 12192000 w 12192000"/>
                <a:gd name="connsiteY4" fmla="*/ 53819 h 1100753"/>
                <a:gd name="connsiteX5" fmla="*/ 12154155 w 12192000"/>
                <a:gd name="connsiteY5" fmla="*/ 1100753 h 1100753"/>
                <a:gd name="connsiteX6" fmla="*/ 0 w 12192000"/>
                <a:gd name="connsiteY6" fmla="*/ 1060589 h 1100753"/>
                <a:gd name="connsiteX7" fmla="*/ 0 w 12192000"/>
                <a:gd name="connsiteY7" fmla="*/ 0 h 110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100753">
                  <a:moveTo>
                    <a:pt x="0" y="0"/>
                  </a:moveTo>
                  <a:lnTo>
                    <a:pt x="74452" y="36551"/>
                  </a:lnTo>
                  <a:cubicBezTo>
                    <a:pt x="1163563" y="538217"/>
                    <a:pt x="3476207" y="884403"/>
                    <a:pt x="6153150" y="884403"/>
                  </a:cubicBezTo>
                  <a:cubicBezTo>
                    <a:pt x="8713705" y="884403"/>
                    <a:pt x="10940949" y="567666"/>
                    <a:pt x="12082922" y="101088"/>
                  </a:cubicBezTo>
                  <a:lnTo>
                    <a:pt x="12192000" y="53819"/>
                  </a:lnTo>
                  <a:lnTo>
                    <a:pt x="12154155" y="1100753"/>
                  </a:lnTo>
                  <a:lnTo>
                    <a:pt x="0" y="106058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101600" dist="88900" dir="16200000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5EE779-051D-47DE-AAE6-CCE96A1E0B86}"/>
              </a:ext>
            </a:extLst>
          </p:cNvPr>
          <p:cNvGrpSpPr/>
          <p:nvPr/>
        </p:nvGrpSpPr>
        <p:grpSpPr>
          <a:xfrm>
            <a:off x="4206628" y="3847225"/>
            <a:ext cx="3712509" cy="307777"/>
            <a:chOff x="3985670" y="3732925"/>
            <a:chExt cx="3712509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5456BEF-40BF-44C2-9FD5-C5E549825F55}"/>
                </a:ext>
              </a:extLst>
            </p:cNvPr>
            <p:cNvSpPr txBox="1"/>
            <p:nvPr/>
          </p:nvSpPr>
          <p:spPr>
            <a:xfrm>
              <a:off x="3985670" y="3732925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导师：</a:t>
              </a: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XXX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B5A2E44-CE1D-4190-831D-3B0CA6FF9146}"/>
                </a:ext>
              </a:extLst>
            </p:cNvPr>
            <p:cNvSpPr txBox="1"/>
            <p:nvPr/>
          </p:nvSpPr>
          <p:spPr>
            <a:xfrm>
              <a:off x="5226234" y="3732925"/>
              <a:ext cx="1292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答辩</a:t>
              </a: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人：</a:t>
              </a: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XXX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EED259-B4CD-4C95-86B2-96F8BBFDA31D}"/>
                </a:ext>
              </a:extLst>
            </p:cNvPr>
            <p:cNvSpPr txBox="1"/>
            <p:nvPr/>
          </p:nvSpPr>
          <p:spPr>
            <a:xfrm>
              <a:off x="6585374" y="3732925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专业：</a:t>
              </a: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XXX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7E863EA-5E2F-4E8E-9FE7-E77ED25634A6}"/>
                </a:ext>
              </a:extLst>
            </p:cNvPr>
            <p:cNvCxnSpPr>
              <a:cxnSpLocks/>
            </p:cNvCxnSpPr>
            <p:nvPr/>
          </p:nvCxnSpPr>
          <p:spPr>
            <a:xfrm>
              <a:off x="5134104" y="3770082"/>
              <a:ext cx="0" cy="215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038CDBD-C0DB-4471-B446-A01122149136}"/>
                </a:ext>
              </a:extLst>
            </p:cNvPr>
            <p:cNvCxnSpPr>
              <a:cxnSpLocks/>
            </p:cNvCxnSpPr>
            <p:nvPr/>
          </p:nvCxnSpPr>
          <p:spPr>
            <a:xfrm>
              <a:off x="6533617" y="3770082"/>
              <a:ext cx="0" cy="21585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形 32">
            <a:extLst>
              <a:ext uri="{FF2B5EF4-FFF2-40B4-BE49-F238E27FC236}">
                <a16:creationId xmlns:a16="http://schemas.microsoft.com/office/drawing/2014/main" id="{09902D45-097E-4A76-84B2-2F1C820BE9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2487" y="1907853"/>
            <a:ext cx="1327026" cy="995269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F4910D-28B4-4A1E-A7E9-C0B19E333D8F}"/>
              </a:ext>
            </a:extLst>
          </p:cNvPr>
          <p:cNvGrpSpPr/>
          <p:nvPr/>
        </p:nvGrpSpPr>
        <p:grpSpPr>
          <a:xfrm>
            <a:off x="2221415" y="1432881"/>
            <a:ext cx="706119" cy="874397"/>
            <a:chOff x="850900" y="1371600"/>
            <a:chExt cx="706119" cy="874397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70000"/>
                </a:schemeClr>
              </a:gs>
            </a:gsLst>
            <a:lin ang="13200000" scaled="0"/>
          </a:gra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0E3A3B7-49B3-439D-80B5-6900F2544D07}"/>
                </a:ext>
              </a:extLst>
            </p:cNvPr>
            <p:cNvGrpSpPr/>
            <p:nvPr/>
          </p:nvGrpSpPr>
          <p:grpSpPr>
            <a:xfrm>
              <a:off x="8509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45512FC-2958-4AA8-8D15-942F6A6696F4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A0C7330-5725-49F3-BC79-E77AE5236458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B19E363-1850-4B97-8819-AC52EBAA934E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CA0BE5B-358C-4327-97DF-9A7A9EB49033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1CAF8618-93D5-4304-9DD7-A8CD1F9B9DC9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A04AD79D-1393-4314-B505-EA2B6EF749FE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64BD1CB-9319-4AD5-BCE7-7A901C9C248D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7CC91C3-E138-438C-90AF-135528FF478C}"/>
                </a:ext>
              </a:extLst>
            </p:cNvPr>
            <p:cNvGrpSpPr/>
            <p:nvPr/>
          </p:nvGrpSpPr>
          <p:grpSpPr>
            <a:xfrm>
              <a:off x="10160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25E7577-71DE-4CB2-844E-1E5EF76CFBBC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66F06C0D-B38F-49F5-AF08-88F8BC142B48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54DE35C3-2737-48DC-8535-03899BEB109B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259D006-1B70-4E41-853A-E218F538D2AA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C49A0A6-2B15-409A-A77A-125C9DBCAE19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F99A89A2-798D-4BF1-B0EE-648BC0C4774C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F616416-5298-4D68-8D8D-621A15647E4C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2951671-9BBA-4E63-9DA6-8011B87A2776}"/>
                </a:ext>
              </a:extLst>
            </p:cNvPr>
            <p:cNvGrpSpPr/>
            <p:nvPr/>
          </p:nvGrpSpPr>
          <p:grpSpPr>
            <a:xfrm>
              <a:off x="11811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DF41D17-0DA6-477F-AED4-4B08172704AA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79706D4-D439-4E44-BFB6-3F1F1DDAB7C5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7DF87A0E-BD27-4E4D-B6F4-0DAD326531D8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AF4CE46-F0C7-4E40-B01C-94786452A7FF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F602D166-AB4A-4DB6-B398-755D387DACB3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6E8E280C-2CEF-464A-ACBE-FE950C454F28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8E20A09-C057-49B4-AC66-D095A87F9E7B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56AE36D-714B-4740-98BE-1426B7662033}"/>
                </a:ext>
              </a:extLst>
            </p:cNvPr>
            <p:cNvGrpSpPr/>
            <p:nvPr/>
          </p:nvGrpSpPr>
          <p:grpSpPr>
            <a:xfrm>
              <a:off x="13462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9EEFBE7B-A04B-41DE-8451-38429E327C4B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48E7C6E-DA89-49D9-8D44-F595ADE0EA12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D6C827E-8E5D-400A-8F7E-FA54AF0E2C85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47AE638-3FEE-45F5-9B55-5DA028992951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C2FF212-A26D-4681-8504-C0902B9384C5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9CA4A9F-B2E0-405F-ADE9-4699842399A0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1FEABB9B-570A-4D95-A97E-0C3E97DD09F1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889F950-477B-4CDD-937A-374BDFCA029A}"/>
                </a:ext>
              </a:extLst>
            </p:cNvPr>
            <p:cNvGrpSpPr/>
            <p:nvPr/>
          </p:nvGrpSpPr>
          <p:grpSpPr>
            <a:xfrm>
              <a:off x="15113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E4BD70EF-463D-4E6A-9345-5C9044CC70D3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E9847EC-67F9-45B1-8CD3-CF80E6DBAF60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052C6E9-D8F9-4029-8592-B0E27D028D1E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D1940BD-544D-425B-9FE7-F0C1DB88B055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9ECCAA3-ECC5-4A63-8145-B63C48FE5C9C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21A53B54-80BA-4FFE-BCB6-991C8B0EF8D4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F8F8154-E5D1-409E-99F6-878B63475FEA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B69DAF-EDE9-41E7-8530-58FE0D615F4D}"/>
              </a:ext>
            </a:extLst>
          </p:cNvPr>
          <p:cNvGrpSpPr/>
          <p:nvPr/>
        </p:nvGrpSpPr>
        <p:grpSpPr>
          <a:xfrm flipH="1">
            <a:off x="10034540" y="4623834"/>
            <a:ext cx="506460" cy="627156"/>
            <a:chOff x="850900" y="1371600"/>
            <a:chExt cx="706119" cy="874397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70000"/>
                </a:schemeClr>
              </a:gs>
            </a:gsLst>
            <a:lin ang="13200000" scaled="0"/>
          </a:gradFill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4B25072-42EA-4D21-A308-AC980B99CCF0}"/>
                </a:ext>
              </a:extLst>
            </p:cNvPr>
            <p:cNvGrpSpPr/>
            <p:nvPr/>
          </p:nvGrpSpPr>
          <p:grpSpPr>
            <a:xfrm>
              <a:off x="8509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AE1D5DA6-3DC1-4963-A4ED-F9BF12A94861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C8AFD625-F3B3-446A-89D3-5B63F6C97C57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04E00F51-9A3D-40FE-85A7-634FAAB13D1E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9923C62A-29D8-493B-92D3-E154B2CF6A62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DD487D9E-EF67-42CA-83FC-6B58C7CA49B0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6F90BC81-D1E2-4ABA-AACB-14B87BCA9256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F67D8100-E51A-4F0C-AC52-C8A12C05D91E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DCF275D-894C-455A-9052-D4B507AB56CF}"/>
                </a:ext>
              </a:extLst>
            </p:cNvPr>
            <p:cNvGrpSpPr/>
            <p:nvPr/>
          </p:nvGrpSpPr>
          <p:grpSpPr>
            <a:xfrm>
              <a:off x="10160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2EDA5F8-9424-424D-A683-A2599768221E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768526BF-C03D-4512-B30A-F968A106E171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16BC90A5-75DB-44A2-96EE-791FEA9D1CE0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904A0E1F-51CA-48E5-BB60-B755148ABD09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C9309C61-F3B3-469D-9ACC-A1379B19F31E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9FBEA392-0B1B-4785-B50F-832BECB6D881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E7897276-B799-43A4-8330-25B726D27FF0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E232303-E531-4D42-898D-5B3575921A2E}"/>
                </a:ext>
              </a:extLst>
            </p:cNvPr>
            <p:cNvGrpSpPr/>
            <p:nvPr/>
          </p:nvGrpSpPr>
          <p:grpSpPr>
            <a:xfrm>
              <a:off x="11811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23C1B3F-F03E-4A37-B8BC-086D078CEF91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E781B9E4-5EBA-4947-B585-094D80D800A0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0375E5C2-743D-424A-853C-59F28358F6A0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373F2D24-DBDB-47A3-823D-63BA9E14BA5D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5A518991-CE30-4549-9379-4B2650C31402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C5F4BCAC-DD5A-4B88-A5E9-37748153F6F0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36700D31-3B38-4189-B749-88BDBF3D3AEA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4D6266F-63C6-4E5B-BC2A-F9672F23D033}"/>
                </a:ext>
              </a:extLst>
            </p:cNvPr>
            <p:cNvGrpSpPr/>
            <p:nvPr/>
          </p:nvGrpSpPr>
          <p:grpSpPr>
            <a:xfrm>
              <a:off x="13462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13005E9F-7A75-4FD1-BFEB-83AAE2903F40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1CC12989-F45B-43CB-8C57-D7BA40210398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AD626733-0F20-4AD3-945A-8420B9539E21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C312644F-7B27-4AB3-8873-D40B14998223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1903BC8F-97BE-4CFD-AAEE-6B88EFE9E5BD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7F85B333-F752-4CF5-860E-64DDF82F2DC7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1FD15393-DC79-4973-848D-7C2B2D47285C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E0687FB-EF38-48F0-AC93-E54D7F3657AD}"/>
                </a:ext>
              </a:extLst>
            </p:cNvPr>
            <p:cNvGrpSpPr/>
            <p:nvPr/>
          </p:nvGrpSpPr>
          <p:grpSpPr>
            <a:xfrm>
              <a:off x="1511300" y="1371600"/>
              <a:ext cx="45719" cy="874397"/>
              <a:chOff x="7362031" y="1564006"/>
              <a:chExt cx="45719" cy="874397"/>
            </a:xfrm>
            <a:grpFill/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85A4A865-7D91-4BD8-8D6F-F5CDC64FBB97}"/>
                  </a:ext>
                </a:extLst>
              </p:cNvPr>
              <p:cNvSpPr/>
              <p:nvPr/>
            </p:nvSpPr>
            <p:spPr>
              <a:xfrm>
                <a:off x="7362031" y="1564006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CF7927A3-E205-473A-B8DF-77725424BAAC}"/>
                  </a:ext>
                </a:extLst>
              </p:cNvPr>
              <p:cNvSpPr/>
              <p:nvPr/>
            </p:nvSpPr>
            <p:spPr>
              <a:xfrm>
                <a:off x="7362031" y="1702119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842EED1-283A-42B6-A18B-5EA359B24BFD}"/>
                  </a:ext>
                </a:extLst>
              </p:cNvPr>
              <p:cNvSpPr/>
              <p:nvPr/>
            </p:nvSpPr>
            <p:spPr>
              <a:xfrm>
                <a:off x="7362031" y="1840232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B1763B38-ED1E-4591-B6B8-6482A0D13312}"/>
                  </a:ext>
                </a:extLst>
              </p:cNvPr>
              <p:cNvSpPr/>
              <p:nvPr/>
            </p:nvSpPr>
            <p:spPr>
              <a:xfrm>
                <a:off x="7362031" y="1978345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F647E3F9-F78E-4411-99B0-3E7152FB29E8}"/>
                  </a:ext>
                </a:extLst>
              </p:cNvPr>
              <p:cNvSpPr/>
              <p:nvPr/>
            </p:nvSpPr>
            <p:spPr>
              <a:xfrm>
                <a:off x="7362031" y="2116458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7A2B8459-1F42-4A2A-AB6A-30F09C943C6C}"/>
                  </a:ext>
                </a:extLst>
              </p:cNvPr>
              <p:cNvSpPr/>
              <p:nvPr/>
            </p:nvSpPr>
            <p:spPr>
              <a:xfrm>
                <a:off x="7362031" y="2254571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430C5547-C7B8-42DA-A249-C3E882AE88A5}"/>
                  </a:ext>
                </a:extLst>
              </p:cNvPr>
              <p:cNvSpPr/>
              <p:nvPr/>
            </p:nvSpPr>
            <p:spPr>
              <a:xfrm>
                <a:off x="7362031" y="2392684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E72806F-95B7-466F-89D5-CD6AD6D9E062}"/>
              </a:ext>
            </a:extLst>
          </p:cNvPr>
          <p:cNvSpPr txBox="1"/>
          <p:nvPr/>
        </p:nvSpPr>
        <p:spPr>
          <a:xfrm>
            <a:off x="3112935" y="3909704"/>
            <a:ext cx="5960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组员：赵子阳  学号：</a:t>
            </a:r>
            <a:r>
              <a:rPr lang="en-US" altLang="zh-CN" dirty="0"/>
              <a:t>U202012286  </a:t>
            </a:r>
            <a:r>
              <a:rPr lang="zh-CN" altLang="en-US" dirty="0"/>
              <a:t>班级：电气</a:t>
            </a:r>
            <a:r>
              <a:rPr lang="en-US" altLang="zh-CN" dirty="0"/>
              <a:t>2003</a:t>
            </a:r>
            <a:r>
              <a:rPr lang="zh-CN" altLang="en-US" dirty="0"/>
              <a:t>班</a:t>
            </a:r>
            <a:endParaRPr lang="en-US" altLang="zh-CN" dirty="0"/>
          </a:p>
          <a:p>
            <a:r>
              <a:rPr lang="zh-CN" altLang="en-US" dirty="0"/>
              <a:t>组员：张凯轩  学号：</a:t>
            </a:r>
            <a:r>
              <a:rPr lang="en-US" altLang="zh-CN" dirty="0"/>
              <a:t>U202012265  </a:t>
            </a:r>
            <a:r>
              <a:rPr lang="zh-CN" altLang="en-US" dirty="0"/>
              <a:t>班级：电气</a:t>
            </a:r>
            <a:r>
              <a:rPr lang="en-US" altLang="zh-CN" dirty="0"/>
              <a:t>2003</a:t>
            </a:r>
            <a:r>
              <a:rPr lang="zh-CN" altLang="en-US" dirty="0"/>
              <a:t>班</a:t>
            </a:r>
            <a:endParaRPr lang="en-US" altLang="zh-CN" dirty="0"/>
          </a:p>
          <a:p>
            <a:r>
              <a:rPr lang="zh-CN" altLang="en-US" dirty="0"/>
              <a:t>组员：俆展鹏  学号：</a:t>
            </a:r>
            <a:r>
              <a:rPr lang="en-US" altLang="zh-CN" dirty="0"/>
              <a:t>U202012271  </a:t>
            </a:r>
            <a:r>
              <a:rPr lang="zh-CN" altLang="en-US" dirty="0"/>
              <a:t>班级：电气</a:t>
            </a:r>
            <a:r>
              <a:rPr lang="en-US" altLang="zh-CN" dirty="0"/>
              <a:t>2003</a:t>
            </a:r>
            <a:r>
              <a:rPr lang="zh-CN" altLang="en-US" dirty="0"/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217231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5EF5EA2-F010-4EE7-6055-0868DAD85404}"/>
              </a:ext>
            </a:extLst>
          </p:cNvPr>
          <p:cNvSpPr txBox="1"/>
          <p:nvPr/>
        </p:nvSpPr>
        <p:spPr>
          <a:xfrm>
            <a:off x="1515980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二</a:t>
            </a:r>
            <a:r>
              <a:rPr lang="zh-CN" altLang="zh-CN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zh-CN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背景</a:t>
            </a:r>
            <a:endParaRPr lang="zh-CN" altLang="zh-CN" sz="48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5C6633-AC06-252A-04B5-69AC7BDE31F9}"/>
              </a:ext>
            </a:extLst>
          </p:cNvPr>
          <p:cNvSpPr txBox="1"/>
          <p:nvPr/>
        </p:nvSpPr>
        <p:spPr>
          <a:xfrm>
            <a:off x="364028" y="1498930"/>
            <a:ext cx="10644631" cy="332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+mn-ea"/>
              </a:rPr>
              <a:t>现如今</a:t>
            </a:r>
            <a:r>
              <a:rPr lang="zh-CN" altLang="en-US" dirty="0"/>
              <a:t>随着计算机技术的高速发展，运动物体的检测和跟踪在图像处理、计算机视觉、模式识别、人工智能、多媒体技术等领域越来越受到人们的关注。运动跟踪和检测的应用广泛，在智能监控和人机交互中，如：银行、交通、超市等场合常常使用运动跟踪分析技术，通过定位物体并对其行为进行分析，一具发现物体有异常行为，监控系统就发出警报，提醒人们注意并即时的处理，改善了人工监督注意力分散、反应时间较慢、人力资源浪费等问题。运动目标的跟踪在虚拟现实、工业控制、军事设备、医学研究、视频监控、交通流量观测监控等很多领域也有重要的实用价值。特别在军事上，先进的武器导航、军事侦察和监控中都成功运用了自动跟踪技术。</a:t>
            </a:r>
          </a:p>
          <a:p>
            <a:pPr indent="304800" algn="just">
              <a:lnSpc>
                <a:spcPct val="125000"/>
              </a:lnSpc>
            </a:pPr>
            <a:endParaRPr lang="zh-CN" altLang="zh-CN" sz="1600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719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1017975" y="1784860"/>
            <a:ext cx="1015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项目主体分为三个部分：</a:t>
            </a:r>
            <a:r>
              <a:rPr lang="en-US" altLang="zh-CN" dirty="0"/>
              <a:t>YOLOv5</a:t>
            </a:r>
            <a:r>
              <a:rPr lang="zh-CN" altLang="en-US" dirty="0"/>
              <a:t>的物体检测功能、</a:t>
            </a:r>
            <a:r>
              <a:rPr lang="en-US" altLang="zh-CN" dirty="0" err="1"/>
              <a:t>Deepsort</a:t>
            </a:r>
            <a:r>
              <a:rPr lang="zh-CN" altLang="en-US" dirty="0"/>
              <a:t>的物体跟踪功能以及</a:t>
            </a:r>
            <a:r>
              <a:rPr lang="en-US" altLang="zh-CN" dirty="0"/>
              <a:t>GUI</a:t>
            </a:r>
            <a:r>
              <a:rPr lang="zh-CN" altLang="en-US" dirty="0"/>
              <a:t>界面的设计。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87B4FD-B2CD-4A3D-A408-DBDFB5CA4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15" y="2663041"/>
            <a:ext cx="4497946" cy="2620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17CF97-19AD-4FAC-ABEB-0922B623F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939" y="2539417"/>
            <a:ext cx="4497946" cy="29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6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zh-CN" altLang="zh-CN" sz="3600" b="1" kern="2200" dirty="0"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1089464" y="1327677"/>
            <a:ext cx="558405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3.1YOLOv5</a:t>
            </a:r>
            <a:r>
              <a:rPr lang="zh-CN" altLang="en-US" sz="2800" dirty="0"/>
              <a:t>物体检测的实现</a:t>
            </a:r>
            <a:endParaRPr lang="en-US" altLang="zh-CN" sz="2800" dirty="0"/>
          </a:p>
          <a:p>
            <a:r>
              <a:rPr lang="en-US" altLang="zh-CN" dirty="0"/>
              <a:t>       </a:t>
            </a:r>
            <a:r>
              <a:rPr lang="zh-CN" altLang="zh-CN" dirty="0"/>
              <a:t>运用</a:t>
            </a:r>
            <a:r>
              <a:rPr lang="en-US" altLang="zh-CN" dirty="0"/>
              <a:t>YOLOv5</a:t>
            </a:r>
            <a:r>
              <a:rPr lang="zh-CN" altLang="zh-CN" dirty="0"/>
              <a:t>进行物体识别之前，首先需要搭建</a:t>
            </a:r>
            <a:r>
              <a:rPr lang="en-US" altLang="zh-CN" dirty="0" err="1"/>
              <a:t>Pytorch</a:t>
            </a:r>
            <a:r>
              <a:rPr lang="zh-CN" altLang="zh-CN" dirty="0"/>
              <a:t>深度学习环境。</a:t>
            </a:r>
            <a:r>
              <a:rPr lang="zh-CN" altLang="en-US" dirty="0"/>
              <a:t>环境的搭建</a:t>
            </a:r>
            <a:r>
              <a:rPr lang="zh-CN" altLang="zh-CN" dirty="0"/>
              <a:t>是整个项目当中最初始，也是最复杂的一步。代码能不能跑起来，能不能实现目标环境非常重要。</a:t>
            </a:r>
            <a:endParaRPr lang="en-US" altLang="zh-CN" dirty="0"/>
          </a:p>
          <a:p>
            <a:r>
              <a:rPr lang="zh-CN" altLang="en-US" dirty="0"/>
              <a:t>       该项目运用</a:t>
            </a:r>
            <a:r>
              <a:rPr lang="en-US" altLang="zh-CN" dirty="0"/>
              <a:t>python3.7.13,</a:t>
            </a:r>
            <a:r>
              <a:rPr lang="zh-CN" altLang="en-US" dirty="0"/>
              <a:t>安装</a:t>
            </a:r>
            <a:r>
              <a:rPr lang="en-US" altLang="zh-CN" dirty="0"/>
              <a:t>cuda11.3</a:t>
            </a:r>
            <a:r>
              <a:rPr lang="zh-CN" altLang="zh-CN" dirty="0"/>
              <a:t>和</a:t>
            </a:r>
            <a:r>
              <a:rPr lang="en-US" altLang="zh-CN" dirty="0"/>
              <a:t>cudnn8.5.0</a:t>
            </a:r>
            <a:r>
              <a:rPr lang="zh-CN" altLang="zh-CN" dirty="0"/>
              <a:t>并添加环境变量。之后通过</a:t>
            </a:r>
            <a:r>
              <a:rPr lang="en-US" altLang="zh-CN" dirty="0"/>
              <a:t>Anaconda Prompt</a:t>
            </a:r>
            <a:r>
              <a:rPr lang="zh-CN" altLang="zh-CN" dirty="0"/>
              <a:t>创建深度学习虚拟环境</a:t>
            </a:r>
            <a:r>
              <a:rPr lang="zh-CN" altLang="en-US" dirty="0"/>
              <a:t>，并下载</a:t>
            </a:r>
            <a:r>
              <a:rPr lang="en-US" altLang="zh-CN" dirty="0"/>
              <a:t>YOLOv5</a:t>
            </a:r>
            <a:r>
              <a:rPr lang="zh-CN" altLang="en-US" dirty="0"/>
              <a:t>的</a:t>
            </a:r>
            <a:r>
              <a:rPr lang="en-US" altLang="zh-CN" dirty="0"/>
              <a:t>requirements</a:t>
            </a:r>
            <a:r>
              <a:rPr lang="zh-CN" altLang="en-US" dirty="0"/>
              <a:t>中所需库和模型。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EA5071-7A62-4956-BE20-AA2215D3D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543" y="4066813"/>
            <a:ext cx="5210667" cy="1780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84159E-130D-4FAD-B845-48236276D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694" y="1612903"/>
            <a:ext cx="3180962" cy="37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2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三</a:t>
            </a:r>
            <a:r>
              <a:rPr kumimoji="0" lang="zh-CN" altLang="zh-CN" sz="3600" b="1" i="0" u="none" strike="noStrike" kern="2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en-US" sz="3600" b="1" i="0" u="none" strike="noStrike" kern="2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项目实现过程</a:t>
            </a:r>
            <a:endParaRPr kumimoji="0" lang="zh-CN" altLang="zh-CN" sz="3600" b="1" i="0" u="none" strike="noStrike" kern="2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OPPOSans M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D4D0E3-041A-42CD-9529-C98DD9243375}"/>
              </a:ext>
            </a:extLst>
          </p:cNvPr>
          <p:cNvSpPr/>
          <p:nvPr/>
        </p:nvSpPr>
        <p:spPr>
          <a:xfrm>
            <a:off x="845890" y="1325460"/>
            <a:ext cx="105002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3.1YOLOv5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物体检测的实现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在搭建好虚拟环境后，下载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YOLOv5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官网中所提供的代码以及权重文件，找到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detect</a:t>
            </a:r>
            <a:r>
              <a:rPr lang="en-US" altLang="zh-CN" dirty="0">
                <a:solidFill>
                  <a:srgbClr val="000000"/>
                </a:solidFill>
                <a:ea typeface="OPPOSans M"/>
              </a:rPr>
              <a:t>.</a:t>
            </a:r>
            <a:r>
              <a:rPr lang="en-US" altLang="zh-CN" dirty="0" err="1">
                <a:solidFill>
                  <a:srgbClr val="000000"/>
                </a:solidFill>
                <a:ea typeface="OPPOSans M"/>
              </a:rPr>
              <a:t>py</a:t>
            </a:r>
            <a:r>
              <a:rPr lang="zh-CN" altLang="en-US" dirty="0">
                <a:solidFill>
                  <a:srgbClr val="000000"/>
                </a:solidFill>
                <a:ea typeface="OPPOSans M"/>
              </a:rPr>
              <a:t>文件，找到主函数的部分，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这里需要将下载好的权重传入到推理函数中去。然后就可以对图像视频进行推理了。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source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后面的路径改为要检测的文件路径就可以运行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detect</a:t>
            </a:r>
            <a:r>
              <a:rPr lang="en-US" altLang="zh-CN" dirty="0">
                <a:solidFill>
                  <a:srgbClr val="000000"/>
                </a:solidFill>
                <a:ea typeface="OPPOSans M"/>
              </a:rPr>
              <a:t>.</a:t>
            </a:r>
            <a:r>
              <a:rPr lang="en-US" altLang="zh-CN" dirty="0" err="1">
                <a:solidFill>
                  <a:srgbClr val="000000"/>
                </a:solidFill>
                <a:ea typeface="OPPOSans M"/>
              </a:rPr>
              <a:t>py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POSans M"/>
                <a:cs typeface="+mn-cs"/>
              </a:rPr>
              <a:t>文件了。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推理测试结束以后，在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run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下面会生成一个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detect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目录，推理结果会保存在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exp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目录下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POSans M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1FC677-48F9-44B5-8B0B-012A46F8A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0" y="2956676"/>
            <a:ext cx="7169225" cy="3472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95B8CA-CBF9-7439-3F33-A205F6FDD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15" y="2956676"/>
            <a:ext cx="17526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zh-CN" altLang="zh-CN" sz="3600" b="1" kern="2200" dirty="0"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D4D0E3-041A-42CD-9529-C98DD9243375}"/>
              </a:ext>
            </a:extLst>
          </p:cNvPr>
          <p:cNvSpPr/>
          <p:nvPr/>
        </p:nvSpPr>
        <p:spPr>
          <a:xfrm>
            <a:off x="1269534" y="1442905"/>
            <a:ext cx="55171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3.1YOLOv5</a:t>
            </a:r>
            <a:r>
              <a:rPr lang="zh-CN" altLang="en-US" sz="2800" dirty="0"/>
              <a:t>物体检测的实现</a:t>
            </a:r>
            <a:endParaRPr lang="en-US" altLang="zh-CN" sz="2800" dirty="0"/>
          </a:p>
          <a:p>
            <a:r>
              <a:rPr lang="en-US" altLang="zh-CN" dirty="0"/>
              <a:t>       </a:t>
            </a:r>
            <a:r>
              <a:rPr lang="zh-CN" altLang="en-US" dirty="0"/>
              <a:t>经过艰难万险的调试，</a:t>
            </a:r>
            <a:r>
              <a:rPr lang="en-US" altLang="zh-CN" dirty="0"/>
              <a:t>YOLOv5</a:t>
            </a:r>
            <a:r>
              <a:rPr lang="zh-CN" altLang="en-US" dirty="0"/>
              <a:t>终于能够跑起来了！！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27159-706A-443E-878D-624AB7777E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14" t="64954" r="30316" b="2263"/>
          <a:stretch/>
        </p:blipFill>
        <p:spPr>
          <a:xfrm>
            <a:off x="440180" y="2787244"/>
            <a:ext cx="7577083" cy="26278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13E481-49CD-4FA1-BA3D-F2523AE7A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234" y="1453393"/>
            <a:ext cx="223285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0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447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en-US" altLang="zh-CN" sz="3600" b="1" kern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latin typeface="Times New Roman" panose="02020603050405020304" pitchFamily="18" charset="0"/>
            </a:endParaRPr>
          </a:p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697112" y="2004349"/>
            <a:ext cx="47808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</a:t>
            </a:r>
            <a:r>
              <a:rPr lang="en-US" altLang="zh-CN" dirty="0"/>
              <a:t>GUI</a:t>
            </a:r>
            <a:r>
              <a:rPr lang="zh-CN" altLang="zh-CN" dirty="0"/>
              <a:t>界面设计主要使用</a:t>
            </a:r>
            <a:r>
              <a:rPr lang="en-US" altLang="zh-CN" dirty="0"/>
              <a:t>PyQt5</a:t>
            </a:r>
            <a:r>
              <a:rPr lang="zh-CN" altLang="zh-CN" dirty="0"/>
              <a:t>框架。</a:t>
            </a:r>
            <a:r>
              <a:rPr lang="zh-CN" altLang="en-US" dirty="0"/>
              <a:t>使用</a:t>
            </a:r>
            <a:r>
              <a:rPr lang="en-US" altLang="zh-CN" dirty="0"/>
              <a:t>pyqt5</a:t>
            </a:r>
            <a:r>
              <a:rPr lang="zh-CN" altLang="en-US" dirty="0"/>
              <a:t>自带的图形化设计工具</a:t>
            </a:r>
            <a:r>
              <a:rPr lang="en-US" altLang="zh-CN" dirty="0"/>
              <a:t>designer</a:t>
            </a:r>
            <a:r>
              <a:rPr lang="zh-CN" altLang="en-US" dirty="0"/>
              <a:t>，好处是简单易用，所见即所得。设计完成后生成的</a:t>
            </a:r>
            <a:r>
              <a:rPr lang="en-US" altLang="zh-CN" dirty="0" err="1"/>
              <a:t>ui</a:t>
            </a:r>
            <a:r>
              <a:rPr lang="zh-CN" altLang="en-US" dirty="0"/>
              <a:t>文件，只需要执行一条命令就可以轻松转换成</a:t>
            </a:r>
            <a:r>
              <a:rPr lang="en-US" altLang="zh-CN" dirty="0" err="1"/>
              <a:t>py</a:t>
            </a:r>
            <a:r>
              <a:rPr lang="zh-CN" altLang="en-US" dirty="0"/>
              <a:t>文件，将</a:t>
            </a:r>
            <a:r>
              <a:rPr lang="en-US" altLang="zh-CN" dirty="0"/>
              <a:t>yolov5</a:t>
            </a:r>
            <a:r>
              <a:rPr lang="zh-CN" altLang="en-US" dirty="0"/>
              <a:t>中的</a:t>
            </a:r>
            <a:r>
              <a:rPr lang="en-US" altLang="zh-CN" dirty="0"/>
              <a:t>detect.py</a:t>
            </a:r>
            <a:r>
              <a:rPr lang="zh-CN" altLang="en-US" dirty="0"/>
              <a:t>文件的相应代码移植过来，就可以实现一个界面控制的功能。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我们的</a:t>
            </a:r>
            <a:r>
              <a:rPr lang="en-US" altLang="zh-CN" dirty="0"/>
              <a:t>UI</a:t>
            </a:r>
            <a:r>
              <a:rPr lang="zh-CN" altLang="en-US" dirty="0"/>
              <a:t>界面共有三个功能，及图片检测、视频检测以及摄像头检测。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432D94-6E0B-49D9-9648-EC8DD3096097}"/>
              </a:ext>
            </a:extLst>
          </p:cNvPr>
          <p:cNvSpPr/>
          <p:nvPr/>
        </p:nvSpPr>
        <p:spPr>
          <a:xfrm>
            <a:off x="798996" y="1475248"/>
            <a:ext cx="3127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3.2GUI</a:t>
            </a:r>
            <a:r>
              <a:rPr lang="zh-CN" altLang="en-US" sz="2800" dirty="0">
                <a:solidFill>
                  <a:srgbClr val="000000"/>
                </a:solidFill>
              </a:rPr>
              <a:t>界面的制作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4C75C2-C713-4E6B-A034-95C1A3BA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706" y="1603466"/>
            <a:ext cx="5520182" cy="36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83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>
            <a:extLst>
              <a:ext uri="{FF2B5EF4-FFF2-40B4-BE49-F238E27FC236}">
                <a16:creationId xmlns:a16="http://schemas.microsoft.com/office/drawing/2014/main" id="{FD680D95-DCE6-4989-A432-B2EC22AF8E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33" y="410564"/>
            <a:ext cx="727710" cy="5457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D1C11B-4774-9E52-24F7-59E63409879D}"/>
              </a:ext>
            </a:extLst>
          </p:cNvPr>
          <p:cNvSpPr txBox="1"/>
          <p:nvPr/>
        </p:nvSpPr>
        <p:spPr>
          <a:xfrm>
            <a:off x="1580148" y="0"/>
            <a:ext cx="6304546" cy="447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lang="zh-CN" altLang="zh-CN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en-US" sz="3600" b="1" kern="2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项目实现过程</a:t>
            </a:r>
            <a:endParaRPr lang="en-US" altLang="zh-CN" sz="3600" b="1" kern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latin typeface="Times New Roman" panose="02020603050405020304" pitchFamily="18" charset="0"/>
            </a:endParaRPr>
          </a:p>
          <a:p>
            <a:pPr algn="l">
              <a:lnSpc>
                <a:spcPct val="240000"/>
              </a:lnSpc>
              <a:spcBef>
                <a:spcPts val="1200"/>
              </a:spcBef>
              <a:spcAft>
                <a:spcPts val="1200"/>
              </a:spcAft>
            </a:pPr>
            <a:endParaRPr lang="zh-CN" altLang="zh-CN" sz="3600" b="1" kern="22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44C175-6050-98DC-531C-D6FC3A7B1B5C}"/>
              </a:ext>
            </a:extLst>
          </p:cNvPr>
          <p:cNvSpPr txBox="1"/>
          <p:nvPr/>
        </p:nvSpPr>
        <p:spPr>
          <a:xfrm>
            <a:off x="1315101" y="1829186"/>
            <a:ext cx="4780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    图片检测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432D94-6E0B-49D9-9648-EC8DD3096097}"/>
              </a:ext>
            </a:extLst>
          </p:cNvPr>
          <p:cNvSpPr/>
          <p:nvPr/>
        </p:nvSpPr>
        <p:spPr>
          <a:xfrm>
            <a:off x="1332543" y="1215795"/>
            <a:ext cx="3127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3.2GUI</a:t>
            </a:r>
            <a:r>
              <a:rPr lang="zh-CN" altLang="en-US" sz="2800" dirty="0">
                <a:solidFill>
                  <a:srgbClr val="000000"/>
                </a:solidFill>
              </a:rPr>
              <a:t>界面的制作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2F341-DB6B-46CC-AD79-B1D461DED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88" y="2516442"/>
            <a:ext cx="4780899" cy="3486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1C20DC-2D95-47D9-9A4C-1791F8771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192" y="2513152"/>
            <a:ext cx="5403447" cy="351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94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a7028063-d5a2-420d-9179-303e002736f7&quot;,&quot;Name&quot;:&quot;24534343&quot;,&quot;Kind&quot;:&quot;Custom&quot;,&quot;OldGuidesSetting&quot;:{&quot;HeaderHeight&quot;:15.0,&quot;FooterHeight&quot;:10.0,&quot;SideMargin&quot;:5.0,&quot;TopMargin&quot;:6.0,&quot;BottomMargin&quot;:6.0,&quot;IntervalMargin&quot;:1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学术风  蓝+青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F6FC6"/>
      </a:accent1>
      <a:accent2>
        <a:srgbClr val="0BD0D9"/>
      </a:accent2>
      <a:accent3>
        <a:srgbClr val="4B04FE"/>
      </a:accent3>
      <a:accent4>
        <a:srgbClr val="FFEDCE"/>
      </a:accent4>
      <a:accent5>
        <a:srgbClr val="00B0F0"/>
      </a:accent5>
      <a:accent6>
        <a:srgbClr val="70AD47"/>
      </a:accent6>
      <a:hlink>
        <a:srgbClr val="008CAC"/>
      </a:hlink>
      <a:folHlink>
        <a:srgbClr val="BFBFBF"/>
      </a:folHlink>
    </a:clrScheme>
    <a:fontScheme name="自定义 5">
      <a:majorFont>
        <a:latin typeface="OPPOSans H"/>
        <a:ea typeface="OPPOSans M"/>
        <a:cs typeface=""/>
      </a:majorFont>
      <a:minorFont>
        <a:latin typeface="OPPOSans M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</TotalTime>
  <Words>1723</Words>
  <Application>Microsoft Office PowerPoint</Application>
  <PresentationFormat>宽屏</PresentationFormat>
  <Paragraphs>116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-apple-system</vt:lpstr>
      <vt:lpstr>OPPOSans H</vt:lpstr>
      <vt:lpstr>OPPOSans M</vt:lpstr>
      <vt:lpstr>Roboto</vt:lpstr>
      <vt:lpstr>等线</vt:lpstr>
      <vt:lpstr>思源黑体 CN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卷边纸张学术蓝毕业论文答辩ppt模板</dc:title>
  <dc:creator>落子无悔PPT</dc:creator>
  <cp:keywords>51PPT模板网</cp:keywords>
  <dc:description>www.51pptmoban.com</dc:description>
  <cp:lastModifiedBy>独惜</cp:lastModifiedBy>
  <cp:revision>45</cp:revision>
  <dcterms:created xsi:type="dcterms:W3CDTF">2022-05-25T07:12:03Z</dcterms:created>
  <dcterms:modified xsi:type="dcterms:W3CDTF">2022-09-15T11:34:55Z</dcterms:modified>
</cp:coreProperties>
</file>